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9" r:id="rId21"/>
    <p:sldId id="280" r:id="rId22"/>
    <p:sldId id="281" r:id="rId23"/>
    <p:sldId id="277" r:id="rId24"/>
    <p:sldId id="282" r:id="rId25"/>
    <p:sldId id="259"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072" autoAdjust="0"/>
  </p:normalViewPr>
  <p:slideViewPr>
    <p:cSldViewPr snapToGrid="0" snapToObjects="1">
      <p:cViewPr varScale="1">
        <p:scale>
          <a:sx n="78" d="100"/>
          <a:sy n="78" d="100"/>
        </p:scale>
        <p:origin x="-17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B6ACA0-9656-F34D-80D3-C73E4CD5B569}" type="datetimeFigureOut">
              <a:rPr lang="en-US" smtClean="0"/>
              <a:t>7/16/14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78BA4A-C291-9848-9FB5-87F6EBC3B508}" type="slidenum">
              <a:rPr lang="en-US" smtClean="0"/>
              <a:t>‹#›</a:t>
            </a:fld>
            <a:endParaRPr lang="en-US"/>
          </a:p>
        </p:txBody>
      </p:sp>
    </p:spTree>
    <p:extLst>
      <p:ext uri="{BB962C8B-B14F-4D97-AF65-F5344CB8AC3E}">
        <p14:creationId xmlns:p14="http://schemas.microsoft.com/office/powerpoint/2010/main" val="42838359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History of HTML</a:t>
            </a:r>
          </a:p>
          <a:p>
            <a:r>
              <a:rPr lang="en-US" dirty="0" smtClean="0"/>
              <a:t>So we’ve talked a little bit about the structure of HTML and what it is. So let’s talk about the history. This is not going to be on the test. Because there’s no test.</a:t>
            </a:r>
          </a:p>
          <a:p>
            <a:r>
              <a:rPr lang="en-US" dirty="0" smtClean="0"/>
              <a:t>### Slide Transition</a:t>
            </a:r>
          </a:p>
          <a:p>
            <a:r>
              <a:rPr lang="en-US" dirty="0" smtClean="0"/>
              <a:t>HTML was invented by scientists at CERN based off of SGML (standard generalized markup language). It was originally used to link Physics documents together. </a:t>
            </a:r>
          </a:p>
          <a:p>
            <a:r>
              <a:rPr lang="en-US" dirty="0" smtClean="0"/>
              <a:t>### Slide Transition</a:t>
            </a:r>
          </a:p>
          <a:p>
            <a:r>
              <a:rPr lang="en-US" dirty="0" smtClean="0"/>
              <a:t>However Hyper Text as a concept had existed since the 40s. I’m not sure how they linked things back then, I imagine with pneumatic tubes.</a:t>
            </a:r>
          </a:p>
          <a:p>
            <a:r>
              <a:rPr lang="en-US" dirty="0" smtClean="0"/>
              <a:t>### Slide Transition</a:t>
            </a:r>
          </a:p>
          <a:p>
            <a:r>
              <a:rPr lang="en-US" dirty="0" smtClean="0"/>
              <a:t>Apple took Hyper Text in the 80s and invented the concept of hyper cards, which allowed them to create navigation buttons that took you to places when you clicked on them.</a:t>
            </a:r>
          </a:p>
          <a:p>
            <a:r>
              <a:rPr lang="en-US" dirty="0" smtClean="0"/>
              <a:t>### Slide Transition</a:t>
            </a:r>
          </a:p>
          <a:p>
            <a:r>
              <a:rPr lang="en-US" dirty="0" smtClean="0"/>
              <a:t>So then a lot of different programmers decided that they had a better way of doing HTML and that everyone should do their way. So as you often have with many programmers, you had a lot of competing standards. Eventually they all sat down in a room and standardized it all and created HTTP</a:t>
            </a:r>
          </a:p>
          <a:p>
            <a:r>
              <a:rPr lang="en-US" dirty="0" smtClean="0"/>
              <a:t>### Slide Transition</a:t>
            </a:r>
          </a:p>
          <a:p>
            <a:r>
              <a:rPr lang="en-US" dirty="0" smtClean="0"/>
              <a:t>HTTP stands for Hyper Text Transfer Protocol, and it was created as a standard way of transmitting HTML documents. If you’ve ever heard that you’re making a request to a server or receiving a response from a server, it’s an HTTP request and an HTTP response. In short HTTP defines standardized requests and responses to communicate between machines</a:t>
            </a:r>
          </a:p>
          <a:p>
            <a:r>
              <a:rPr lang="en-US" dirty="0" smtClean="0"/>
              <a:t>### Slide Transition</a:t>
            </a:r>
          </a:p>
          <a:p>
            <a:r>
              <a:rPr lang="en-US" dirty="0" smtClean="0"/>
              <a:t>So in 1991 due to demand of use for HTML, they added a few more features that everyone wanted and dubbed it HTML+</a:t>
            </a:r>
          </a:p>
          <a:p>
            <a:r>
              <a:rPr lang="en-US" dirty="0" smtClean="0"/>
              <a:t>### Slide Transition</a:t>
            </a:r>
          </a:p>
          <a:p>
            <a:r>
              <a:rPr lang="en-US" dirty="0" smtClean="0"/>
              <a:t>In 1992 the national center for supercomputing applications (NCSA) connects to CERN and downloads two web browsers. They’re so bad they decide to write their own called Mosaic</a:t>
            </a:r>
          </a:p>
          <a:p>
            <a:r>
              <a:rPr lang="en-US" dirty="0" smtClean="0"/>
              <a:t>### Slide Transition</a:t>
            </a:r>
          </a:p>
          <a:p>
            <a:r>
              <a:rPr lang="en-US" dirty="0" smtClean="0"/>
              <a:t>Later in 92 images get added to HTML thus starting the explosive popularity of people sharing cat photos</a:t>
            </a:r>
          </a:p>
          <a:p>
            <a:r>
              <a:rPr lang="en-US" dirty="0" smtClean="0"/>
              <a:t>### Slide Transition</a:t>
            </a:r>
          </a:p>
          <a:p>
            <a:r>
              <a:rPr lang="en-US" dirty="0" smtClean="0"/>
              <a:t>In 1993, Lynx came out, and promptly ignored the fact that images had been added to web browsers, opting to stick with text only.</a:t>
            </a:r>
          </a:p>
          <a:p>
            <a:r>
              <a:rPr lang="en-US" dirty="0" smtClean="0"/>
              <a:t>### Slide Transition</a:t>
            </a:r>
          </a:p>
          <a:p>
            <a:r>
              <a:rPr lang="en-US" dirty="0" smtClean="0"/>
              <a:t>In April of 93 Mosaic was released for Sun Microsystems. It is poorly designed and full of random features.</a:t>
            </a:r>
          </a:p>
          <a:p>
            <a:r>
              <a:rPr lang="en-US" dirty="0" smtClean="0"/>
              <a:t>### Slide Transition</a:t>
            </a:r>
          </a:p>
          <a:p>
            <a:r>
              <a:rPr lang="en-US" dirty="0" smtClean="0"/>
              <a:t>In fact it’s so bad that in 94 they formed a committee called the Internet Engineering Task Force, presumably to fight crime or something because it has the words task force in it and creates a bunch of groups about security, network routing, and applications. It also believed that the Web and the Internet belonged to the people.</a:t>
            </a:r>
          </a:p>
          <a:p>
            <a:r>
              <a:rPr lang="en-US" dirty="0" smtClean="0"/>
              <a:t>### Slide Transition</a:t>
            </a:r>
          </a:p>
          <a:p>
            <a:r>
              <a:rPr lang="en-US" dirty="0" smtClean="0"/>
              <a:t>Then there were a lot of parties.</a:t>
            </a:r>
          </a:p>
          <a:p>
            <a:r>
              <a:rPr lang="en-US" dirty="0" smtClean="0"/>
              <a:t>### Slide Transition</a:t>
            </a:r>
          </a:p>
          <a:p>
            <a:r>
              <a:rPr lang="en-US" dirty="0" smtClean="0"/>
              <a:t>In 94, HTML 2 specs were released. They decided to eschew the + naming scheme after this.</a:t>
            </a:r>
          </a:p>
          <a:p>
            <a:r>
              <a:rPr lang="en-US" dirty="0" smtClean="0"/>
              <a:t>### Slide Transition</a:t>
            </a:r>
          </a:p>
          <a:p>
            <a:r>
              <a:rPr lang="en-US" dirty="0" smtClean="0"/>
              <a:t>Also in 94, Netscape was formed with a browser you may remember as Netscape Navigator. Since the browser was so popular, they decided to break the standard that was literally just created and make their own stuff.</a:t>
            </a:r>
          </a:p>
          <a:p>
            <a:r>
              <a:rPr lang="en-US" dirty="0" smtClean="0"/>
              <a:t>### Slide Transition</a:t>
            </a:r>
          </a:p>
          <a:p>
            <a:r>
              <a:rPr lang="en-US" dirty="0" smtClean="0"/>
              <a:t>So later in 94, A second organization is formed called the World Wide Web Consortium (or W3C) sponsored by companies who hated what Netscape was doing. Actually they wanted to standardize the web.</a:t>
            </a:r>
          </a:p>
          <a:p>
            <a:r>
              <a:rPr lang="en-US" dirty="0" smtClean="0"/>
              <a:t>### Slide Transition</a:t>
            </a:r>
          </a:p>
          <a:p>
            <a:r>
              <a:rPr lang="en-US" dirty="0" smtClean="0"/>
              <a:t>Lots of new tags were added to HTML in 95. Academics hated it because it added stuff that was extraneous and they wanted the kids to get off their lawn.</a:t>
            </a:r>
          </a:p>
          <a:p>
            <a:r>
              <a:rPr lang="en-US" dirty="0" smtClean="0"/>
              <a:t>### Slide Transition</a:t>
            </a:r>
          </a:p>
          <a:p>
            <a:r>
              <a:rPr lang="en-US" dirty="0" smtClean="0"/>
              <a:t>In march of 95, HTML3 is published and its standards are promptly adopted and then ignored as more web browsers started adding their own shit. In fact tables were actually added by the Navy and we have them to thank for the absolutely terrible formatting we all saw throughout the 90s.</a:t>
            </a:r>
          </a:p>
          <a:p>
            <a:r>
              <a:rPr lang="en-US" dirty="0" smtClean="0"/>
              <a:t>### Slide Transition</a:t>
            </a:r>
          </a:p>
          <a:p>
            <a:r>
              <a:rPr lang="en-US" dirty="0" smtClean="0"/>
              <a:t>In August of 95, IE 1 is released. It promptly is replaced by IE 2 in Nov. of 95.</a:t>
            </a:r>
          </a:p>
          <a:p>
            <a:r>
              <a:rPr lang="en-US" dirty="0" smtClean="0"/>
              <a:t>### Slide Transition</a:t>
            </a:r>
          </a:p>
          <a:p>
            <a:r>
              <a:rPr lang="en-US" dirty="0" smtClean="0"/>
              <a:t>In Sept of 95, Netscape proposes frames, cementing themselves as people we now hate forever. They also create </a:t>
            </a:r>
            <a:r>
              <a:rPr lang="en-US" dirty="0" err="1" smtClean="0"/>
              <a:t>Javascript</a:t>
            </a:r>
            <a:r>
              <a:rPr lang="en-US" dirty="0" smtClean="0"/>
              <a:t>, which doesn’t help their case.</a:t>
            </a:r>
          </a:p>
          <a:p>
            <a:r>
              <a:rPr lang="en-US" dirty="0" smtClean="0"/>
              <a:t>### Slide Transition</a:t>
            </a:r>
          </a:p>
          <a:p>
            <a:r>
              <a:rPr lang="en-US" dirty="0" smtClean="0"/>
              <a:t>Luckily in Nov of 95, a bunch of vendors came together and decided they want to standardize HTML further. </a:t>
            </a:r>
            <a:r>
              <a:rPr lang="en-US" dirty="0" err="1" smtClean="0"/>
              <a:t>Stylesheets</a:t>
            </a:r>
            <a:r>
              <a:rPr lang="en-US" dirty="0" smtClean="0"/>
              <a:t> come into existence.</a:t>
            </a:r>
          </a:p>
          <a:p>
            <a:r>
              <a:rPr lang="en-US" dirty="0" smtClean="0"/>
              <a:t>### Slide Transition</a:t>
            </a:r>
          </a:p>
          <a:p>
            <a:r>
              <a:rPr lang="en-US" dirty="0" smtClean="0"/>
              <a:t>In Dec of 95, just one year after coming together with an awesome name, the IETF disbands.</a:t>
            </a:r>
          </a:p>
          <a:p>
            <a:r>
              <a:rPr lang="en-US" dirty="0" smtClean="0"/>
              <a:t>### Slide Transition</a:t>
            </a:r>
          </a:p>
          <a:p>
            <a:r>
              <a:rPr lang="en-US" dirty="0" smtClean="0"/>
              <a:t>In April of 96, </a:t>
            </a:r>
            <a:r>
              <a:rPr lang="en-US" dirty="0" err="1" smtClean="0"/>
              <a:t>Javascript</a:t>
            </a:r>
            <a:r>
              <a:rPr lang="en-US" dirty="0" smtClean="0"/>
              <a:t> gets added to the HTML standard.</a:t>
            </a:r>
          </a:p>
          <a:p>
            <a:r>
              <a:rPr lang="en-US" dirty="0" smtClean="0"/>
              <a:t>### Slide Transition</a:t>
            </a:r>
          </a:p>
          <a:p>
            <a:r>
              <a:rPr lang="en-US" dirty="0" smtClean="0"/>
              <a:t>In July of 96, Microsoft seems more interested in open standards. They release IE for windows 3.1 and macs. Then someone decides to play a practical joke and adds Marquee and Blink to the HTML 3 standards.</a:t>
            </a:r>
          </a:p>
          <a:p>
            <a:r>
              <a:rPr lang="en-US" dirty="0" smtClean="0"/>
              <a:t>### Slide Transition</a:t>
            </a:r>
          </a:p>
          <a:p>
            <a:r>
              <a:rPr lang="en-US" dirty="0" smtClean="0"/>
              <a:t>Jan of 97 marks the passage of HTML 3.2, which is actually all of HTML 1 + 2 + 3. It also marked the creation of the different flows of HTML for layout, which we will talk about when we get to CSS.</a:t>
            </a:r>
          </a:p>
          <a:p>
            <a:r>
              <a:rPr lang="en-US" dirty="0" smtClean="0"/>
              <a:t>### Slide Transition</a:t>
            </a:r>
          </a:p>
          <a:p>
            <a:r>
              <a:rPr lang="en-US" dirty="0" smtClean="0"/>
              <a:t>In Dec of 97, they released HTML 4 because HTML 3.2 still had </a:t>
            </a:r>
            <a:r>
              <a:rPr lang="en-US" dirty="0" err="1" smtClean="0"/>
              <a:t>netscape</a:t>
            </a:r>
            <a:r>
              <a:rPr lang="en-US" dirty="0" smtClean="0"/>
              <a:t> stuff in it. Then everything has been stable for about 10 years.</a:t>
            </a:r>
          </a:p>
          <a:p>
            <a:r>
              <a:rPr lang="en-US" dirty="0" smtClean="0"/>
              <a:t>### Slide Transition</a:t>
            </a:r>
          </a:p>
          <a:p>
            <a:r>
              <a:rPr lang="en-US" dirty="0" smtClean="0"/>
              <a:t>In January 2008, the HTML 5 draft got published. In May 2011, last call for changes.</a:t>
            </a:r>
          </a:p>
          <a:p>
            <a:r>
              <a:rPr lang="en-US" dirty="0" smtClean="0"/>
              <a:t>1. More exercises</a:t>
            </a:r>
            <a:endParaRPr lang="en-US" dirty="0"/>
          </a:p>
        </p:txBody>
      </p:sp>
      <p:sp>
        <p:nvSpPr>
          <p:cNvPr id="4" name="Slide Number Placeholder 3"/>
          <p:cNvSpPr>
            <a:spLocks noGrp="1"/>
          </p:cNvSpPr>
          <p:nvPr>
            <p:ph type="sldNum" sz="quarter" idx="10"/>
          </p:nvPr>
        </p:nvSpPr>
        <p:spPr/>
        <p:txBody>
          <a:bodyPr/>
          <a:lstStyle/>
          <a:p>
            <a:fld id="{7978BA4A-C291-9848-9FB5-87F6EBC3B508}" type="slidenum">
              <a:rPr lang="en-US" smtClean="0"/>
              <a:t>1</a:t>
            </a:fld>
            <a:endParaRPr lang="en-US"/>
          </a:p>
        </p:txBody>
      </p:sp>
    </p:spTree>
    <p:extLst>
      <p:ext uri="{BB962C8B-B14F-4D97-AF65-F5344CB8AC3E}">
        <p14:creationId xmlns:p14="http://schemas.microsoft.com/office/powerpoint/2010/main" val="1462817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 in 92 images get added to HTML thus starting the explosive popularity of people sharing cat photos</a:t>
            </a:r>
          </a:p>
          <a:p>
            <a:endParaRPr lang="en-US" dirty="0"/>
          </a:p>
        </p:txBody>
      </p:sp>
      <p:sp>
        <p:nvSpPr>
          <p:cNvPr id="4" name="Slide Number Placeholder 3"/>
          <p:cNvSpPr>
            <a:spLocks noGrp="1"/>
          </p:cNvSpPr>
          <p:nvPr>
            <p:ph type="sldNum" sz="quarter" idx="10"/>
          </p:nvPr>
        </p:nvSpPr>
        <p:spPr/>
        <p:txBody>
          <a:bodyPr/>
          <a:lstStyle/>
          <a:p>
            <a:fld id="{7978BA4A-C291-9848-9FB5-87F6EBC3B508}" type="slidenum">
              <a:rPr lang="en-US" smtClean="0"/>
              <a:t>10</a:t>
            </a:fld>
            <a:endParaRPr lang="en-US"/>
          </a:p>
        </p:txBody>
      </p:sp>
    </p:spTree>
    <p:extLst>
      <p:ext uri="{BB962C8B-B14F-4D97-AF65-F5344CB8AC3E}">
        <p14:creationId xmlns:p14="http://schemas.microsoft.com/office/powerpoint/2010/main" val="1733212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1993, Lynx came out, and promptly ignored the fact that images had been added to web browsers, opting to stick with text only.</a:t>
            </a:r>
          </a:p>
        </p:txBody>
      </p:sp>
      <p:sp>
        <p:nvSpPr>
          <p:cNvPr id="4" name="Slide Number Placeholder 3"/>
          <p:cNvSpPr>
            <a:spLocks noGrp="1"/>
          </p:cNvSpPr>
          <p:nvPr>
            <p:ph type="sldNum" sz="quarter" idx="10"/>
          </p:nvPr>
        </p:nvSpPr>
        <p:spPr/>
        <p:txBody>
          <a:bodyPr/>
          <a:lstStyle/>
          <a:p>
            <a:fld id="{7978BA4A-C291-9848-9FB5-87F6EBC3B508}" type="slidenum">
              <a:rPr lang="en-US" smtClean="0"/>
              <a:t>11</a:t>
            </a:fld>
            <a:endParaRPr lang="en-US"/>
          </a:p>
        </p:txBody>
      </p:sp>
    </p:spTree>
    <p:extLst>
      <p:ext uri="{BB962C8B-B14F-4D97-AF65-F5344CB8AC3E}">
        <p14:creationId xmlns:p14="http://schemas.microsoft.com/office/powerpoint/2010/main" val="3757568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April of 93 Mosaic was released for Sun Microsystems. It is poorly designed and full of random features.</a:t>
            </a:r>
          </a:p>
          <a:p>
            <a:r>
              <a:rPr lang="en-US" dirty="0" smtClean="0"/>
              <a:t>### Slide Transition</a:t>
            </a:r>
            <a:endParaRPr lang="en-US" dirty="0" smtClean="0"/>
          </a:p>
        </p:txBody>
      </p:sp>
      <p:sp>
        <p:nvSpPr>
          <p:cNvPr id="4" name="Slide Number Placeholder 3"/>
          <p:cNvSpPr>
            <a:spLocks noGrp="1"/>
          </p:cNvSpPr>
          <p:nvPr>
            <p:ph type="sldNum" sz="quarter" idx="10"/>
          </p:nvPr>
        </p:nvSpPr>
        <p:spPr/>
        <p:txBody>
          <a:bodyPr/>
          <a:lstStyle/>
          <a:p>
            <a:fld id="{7978BA4A-C291-9848-9FB5-87F6EBC3B508}" type="slidenum">
              <a:rPr lang="en-US" smtClean="0"/>
              <a:t>12</a:t>
            </a:fld>
            <a:endParaRPr lang="en-US"/>
          </a:p>
        </p:txBody>
      </p:sp>
    </p:spTree>
    <p:extLst>
      <p:ext uri="{BB962C8B-B14F-4D97-AF65-F5344CB8AC3E}">
        <p14:creationId xmlns:p14="http://schemas.microsoft.com/office/powerpoint/2010/main" val="3857930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it’s so bad that in 94 they formed a committee called the Internet Engineering Task Force, presumably to fight crime or something because it has the words task force in it and creates a bunch of groups about security, network routing, and applications. It also believed that the Web and the Internet belonged to the people.</a:t>
            </a:r>
            <a:endParaRPr lang="en-US" dirty="0" smtClean="0"/>
          </a:p>
        </p:txBody>
      </p:sp>
      <p:sp>
        <p:nvSpPr>
          <p:cNvPr id="4" name="Slide Number Placeholder 3"/>
          <p:cNvSpPr>
            <a:spLocks noGrp="1"/>
          </p:cNvSpPr>
          <p:nvPr>
            <p:ph type="sldNum" sz="quarter" idx="10"/>
          </p:nvPr>
        </p:nvSpPr>
        <p:spPr/>
        <p:txBody>
          <a:bodyPr/>
          <a:lstStyle/>
          <a:p>
            <a:fld id="{7978BA4A-C291-9848-9FB5-87F6EBC3B508}" type="slidenum">
              <a:rPr lang="en-US" smtClean="0"/>
              <a:t>13</a:t>
            </a:fld>
            <a:endParaRPr lang="en-US"/>
          </a:p>
        </p:txBody>
      </p:sp>
    </p:spTree>
    <p:extLst>
      <p:ext uri="{BB962C8B-B14F-4D97-AF65-F5344CB8AC3E}">
        <p14:creationId xmlns:p14="http://schemas.microsoft.com/office/powerpoint/2010/main" val="385574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there were a lot of parties.</a:t>
            </a:r>
            <a:endParaRPr lang="en-US" dirty="0" smtClean="0"/>
          </a:p>
        </p:txBody>
      </p:sp>
      <p:sp>
        <p:nvSpPr>
          <p:cNvPr id="4" name="Slide Number Placeholder 3"/>
          <p:cNvSpPr>
            <a:spLocks noGrp="1"/>
          </p:cNvSpPr>
          <p:nvPr>
            <p:ph type="sldNum" sz="quarter" idx="10"/>
          </p:nvPr>
        </p:nvSpPr>
        <p:spPr/>
        <p:txBody>
          <a:bodyPr/>
          <a:lstStyle/>
          <a:p>
            <a:fld id="{7978BA4A-C291-9848-9FB5-87F6EBC3B508}" type="slidenum">
              <a:rPr lang="en-US" smtClean="0"/>
              <a:t>14</a:t>
            </a:fld>
            <a:endParaRPr lang="en-US"/>
          </a:p>
        </p:txBody>
      </p:sp>
    </p:spTree>
    <p:extLst>
      <p:ext uri="{BB962C8B-B14F-4D97-AF65-F5344CB8AC3E}">
        <p14:creationId xmlns:p14="http://schemas.microsoft.com/office/powerpoint/2010/main" val="1291295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94, HTML 2 specs were released. They decided to eschew the + naming scheme after this.</a:t>
            </a:r>
            <a:endParaRPr lang="en-US" dirty="0" smtClean="0"/>
          </a:p>
        </p:txBody>
      </p:sp>
      <p:sp>
        <p:nvSpPr>
          <p:cNvPr id="4" name="Slide Number Placeholder 3"/>
          <p:cNvSpPr>
            <a:spLocks noGrp="1"/>
          </p:cNvSpPr>
          <p:nvPr>
            <p:ph type="sldNum" sz="quarter" idx="10"/>
          </p:nvPr>
        </p:nvSpPr>
        <p:spPr/>
        <p:txBody>
          <a:bodyPr/>
          <a:lstStyle/>
          <a:p>
            <a:fld id="{7978BA4A-C291-9848-9FB5-87F6EBC3B508}" type="slidenum">
              <a:rPr lang="en-US" smtClean="0"/>
              <a:t>15</a:t>
            </a:fld>
            <a:endParaRPr lang="en-US"/>
          </a:p>
        </p:txBody>
      </p:sp>
    </p:spTree>
    <p:extLst>
      <p:ext uri="{BB962C8B-B14F-4D97-AF65-F5344CB8AC3E}">
        <p14:creationId xmlns:p14="http://schemas.microsoft.com/office/powerpoint/2010/main" val="3001843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in 94, Netscape was formed with a browser you may remember as Netscape Navigator. Since the browser was so popular, they decided to break the standard that was literally just created and make their own stuff.</a:t>
            </a:r>
            <a:endParaRPr lang="en-US" dirty="0" smtClean="0"/>
          </a:p>
        </p:txBody>
      </p:sp>
      <p:sp>
        <p:nvSpPr>
          <p:cNvPr id="4" name="Slide Number Placeholder 3"/>
          <p:cNvSpPr>
            <a:spLocks noGrp="1"/>
          </p:cNvSpPr>
          <p:nvPr>
            <p:ph type="sldNum" sz="quarter" idx="10"/>
          </p:nvPr>
        </p:nvSpPr>
        <p:spPr/>
        <p:txBody>
          <a:bodyPr/>
          <a:lstStyle/>
          <a:p>
            <a:fld id="{7978BA4A-C291-9848-9FB5-87F6EBC3B508}" type="slidenum">
              <a:rPr lang="en-US" smtClean="0"/>
              <a:t>16</a:t>
            </a:fld>
            <a:endParaRPr lang="en-US"/>
          </a:p>
        </p:txBody>
      </p:sp>
    </p:spTree>
    <p:extLst>
      <p:ext uri="{BB962C8B-B14F-4D97-AF65-F5344CB8AC3E}">
        <p14:creationId xmlns:p14="http://schemas.microsoft.com/office/powerpoint/2010/main" val="4203100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later in 94, A second organization is formed called the World Wide Web Consortium (or W3C) sponsored by companies who hated what Netscape was doing. Actually they wanted to standardize the web.</a:t>
            </a:r>
            <a:endParaRPr lang="en-US" dirty="0" smtClean="0"/>
          </a:p>
        </p:txBody>
      </p:sp>
      <p:sp>
        <p:nvSpPr>
          <p:cNvPr id="4" name="Slide Number Placeholder 3"/>
          <p:cNvSpPr>
            <a:spLocks noGrp="1"/>
          </p:cNvSpPr>
          <p:nvPr>
            <p:ph type="sldNum" sz="quarter" idx="10"/>
          </p:nvPr>
        </p:nvSpPr>
        <p:spPr/>
        <p:txBody>
          <a:bodyPr/>
          <a:lstStyle/>
          <a:p>
            <a:fld id="{7978BA4A-C291-9848-9FB5-87F6EBC3B508}" type="slidenum">
              <a:rPr lang="en-US" smtClean="0"/>
              <a:t>17</a:t>
            </a:fld>
            <a:endParaRPr lang="en-US"/>
          </a:p>
        </p:txBody>
      </p:sp>
    </p:spTree>
    <p:extLst>
      <p:ext uri="{BB962C8B-B14F-4D97-AF65-F5344CB8AC3E}">
        <p14:creationId xmlns:p14="http://schemas.microsoft.com/office/powerpoint/2010/main" val="3508976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new tags were added to HTML in 95. Academics hated it because it added stuff that was extraneous and they wanted the kids to get off their lawn.</a:t>
            </a:r>
          </a:p>
          <a:p>
            <a:r>
              <a:rPr lang="en-US" dirty="0" smtClean="0"/>
              <a:t>### Slide Transition</a:t>
            </a:r>
          </a:p>
          <a:p>
            <a:r>
              <a:rPr lang="en-US" dirty="0" smtClean="0"/>
              <a:t>In march of 95, HTML3 is published and its standards are promptly adopted and then ignored as more web browsers started adding their own shit. In fact tables were actually added by the Navy and we have them to thank for the absolutely terrible formatting we all saw throughout the 90s.</a:t>
            </a:r>
          </a:p>
          <a:p>
            <a:r>
              <a:rPr lang="en-US" dirty="0" smtClean="0"/>
              <a:t>### Slide Transition</a:t>
            </a:r>
          </a:p>
          <a:p>
            <a:r>
              <a:rPr lang="en-US" dirty="0" smtClean="0"/>
              <a:t>In August of 95, IE 1 is released. It promptly is replaced by IE 2 in Nov. of 95.</a:t>
            </a:r>
          </a:p>
          <a:p>
            <a:r>
              <a:rPr lang="en-US" dirty="0" smtClean="0"/>
              <a:t>### Slide Transition</a:t>
            </a:r>
          </a:p>
          <a:p>
            <a:r>
              <a:rPr lang="en-US" dirty="0" smtClean="0"/>
              <a:t>In Sept of 95, Netscape proposes frames, cementing themselves as people we now hate forever. They also create </a:t>
            </a:r>
            <a:r>
              <a:rPr lang="en-US" dirty="0" err="1" smtClean="0"/>
              <a:t>Javascript</a:t>
            </a:r>
            <a:r>
              <a:rPr lang="en-US" dirty="0" smtClean="0"/>
              <a:t>, which doesn’t help their case.</a:t>
            </a:r>
          </a:p>
          <a:p>
            <a:r>
              <a:rPr lang="en-US" dirty="0" smtClean="0"/>
              <a:t>### Slide Transition</a:t>
            </a:r>
          </a:p>
          <a:p>
            <a:r>
              <a:rPr lang="en-US" dirty="0" smtClean="0"/>
              <a:t>Luckily in Nov of 95, a bunch of vendors came together and decided they want to standardize HTML further. </a:t>
            </a:r>
            <a:r>
              <a:rPr lang="en-US" dirty="0" err="1" smtClean="0"/>
              <a:t>Stylesheets</a:t>
            </a:r>
            <a:r>
              <a:rPr lang="en-US" dirty="0" smtClean="0"/>
              <a:t> come into existence.</a:t>
            </a:r>
          </a:p>
          <a:p>
            <a:r>
              <a:rPr lang="en-US" dirty="0" smtClean="0"/>
              <a:t>### Slide Transition</a:t>
            </a:r>
          </a:p>
          <a:p>
            <a:r>
              <a:rPr lang="en-US" dirty="0" smtClean="0"/>
              <a:t>In Dec of 95, just one year after coming together with an awesome name, the IETF disbands.</a:t>
            </a:r>
            <a:endParaRPr lang="en-US" dirty="0"/>
          </a:p>
        </p:txBody>
      </p:sp>
      <p:sp>
        <p:nvSpPr>
          <p:cNvPr id="4" name="Slide Number Placeholder 3"/>
          <p:cNvSpPr>
            <a:spLocks noGrp="1"/>
          </p:cNvSpPr>
          <p:nvPr>
            <p:ph type="sldNum" sz="quarter" idx="10"/>
          </p:nvPr>
        </p:nvSpPr>
        <p:spPr/>
        <p:txBody>
          <a:bodyPr/>
          <a:lstStyle/>
          <a:p>
            <a:fld id="{7978BA4A-C291-9848-9FB5-87F6EBC3B508}" type="slidenum">
              <a:rPr lang="en-US" smtClean="0"/>
              <a:t>18</a:t>
            </a:fld>
            <a:endParaRPr lang="en-US"/>
          </a:p>
        </p:txBody>
      </p:sp>
    </p:spTree>
    <p:extLst>
      <p:ext uri="{BB962C8B-B14F-4D97-AF65-F5344CB8AC3E}">
        <p14:creationId xmlns:p14="http://schemas.microsoft.com/office/powerpoint/2010/main" val="720089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April of 96, </a:t>
            </a:r>
            <a:r>
              <a:rPr lang="en-US" dirty="0" err="1" smtClean="0"/>
              <a:t>Javascript</a:t>
            </a:r>
            <a:r>
              <a:rPr lang="en-US" dirty="0" smtClean="0"/>
              <a:t> gets added to the HTML standard.</a:t>
            </a:r>
            <a:endParaRPr lang="en-US" dirty="0" smtClean="0"/>
          </a:p>
        </p:txBody>
      </p:sp>
      <p:sp>
        <p:nvSpPr>
          <p:cNvPr id="4" name="Slide Number Placeholder 3"/>
          <p:cNvSpPr>
            <a:spLocks noGrp="1"/>
          </p:cNvSpPr>
          <p:nvPr>
            <p:ph type="sldNum" sz="quarter" idx="10"/>
          </p:nvPr>
        </p:nvSpPr>
        <p:spPr/>
        <p:txBody>
          <a:bodyPr/>
          <a:lstStyle/>
          <a:p>
            <a:fld id="{7978BA4A-C291-9848-9FB5-87F6EBC3B508}" type="slidenum">
              <a:rPr lang="en-US" smtClean="0"/>
              <a:t>19</a:t>
            </a:fld>
            <a:endParaRPr lang="en-US"/>
          </a:p>
        </p:txBody>
      </p:sp>
    </p:spTree>
    <p:extLst>
      <p:ext uri="{BB962C8B-B14F-4D97-AF65-F5344CB8AC3E}">
        <p14:creationId xmlns:p14="http://schemas.microsoft.com/office/powerpoint/2010/main" val="346357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History of HTML</a:t>
            </a:r>
          </a:p>
          <a:p>
            <a:r>
              <a:rPr lang="en-US" dirty="0" smtClean="0"/>
              <a:t>So we’ve talked a little bit about the structure of HTML and what it is. So let’s talk about the history. This is not going to be on the test. Because there’s no test.</a:t>
            </a:r>
          </a:p>
          <a:p>
            <a:r>
              <a:rPr lang="en-US" dirty="0" smtClean="0"/>
              <a:t>### Slide Transition</a:t>
            </a:r>
          </a:p>
          <a:p>
            <a:r>
              <a:rPr lang="en-US" dirty="0" smtClean="0"/>
              <a:t>HTML was invented by scientists at CERN based off of SGML (standard generalized markup language). It was originally used to link Physics documents together. </a:t>
            </a:r>
          </a:p>
          <a:p>
            <a:r>
              <a:rPr lang="en-US" dirty="0" smtClean="0"/>
              <a:t>### Slide Transition</a:t>
            </a:r>
          </a:p>
          <a:p>
            <a:r>
              <a:rPr lang="en-US" dirty="0" smtClean="0"/>
              <a:t>However Hyper Text as a concept had existed since the 40s. I’m not sure how they linked things back then, I imagine with pneumatic tubes.</a:t>
            </a:r>
          </a:p>
          <a:p>
            <a:r>
              <a:rPr lang="en-US" dirty="0" smtClean="0"/>
              <a:t>### Slide Transition</a:t>
            </a:r>
          </a:p>
          <a:p>
            <a:r>
              <a:rPr lang="en-US" dirty="0" smtClean="0"/>
              <a:t>Apple took Hyper Text in the 80s and invented the concept of hyper cards, which allowed them to create navigation buttons that took you to places when you clicked on them.</a:t>
            </a:r>
          </a:p>
          <a:p>
            <a:r>
              <a:rPr lang="en-US" dirty="0" smtClean="0"/>
              <a:t>### Slide Transition</a:t>
            </a:r>
          </a:p>
          <a:p>
            <a:r>
              <a:rPr lang="en-US" dirty="0" smtClean="0"/>
              <a:t>So then a lot of different programmers decided that they had a better way of doing HTML and that everyone should do their way. So as you often have with many programmers, you had a lot of competing standards. Eventually they all sat down in a room and standardized it all and created HTTP</a:t>
            </a:r>
          </a:p>
          <a:p>
            <a:r>
              <a:rPr lang="en-US" dirty="0" smtClean="0"/>
              <a:t>### Slide Transition</a:t>
            </a:r>
          </a:p>
          <a:p>
            <a:r>
              <a:rPr lang="en-US" dirty="0" smtClean="0"/>
              <a:t>HTTP stands for Hyper Text Transfer Protocol, and it was created as a standard way of transmitting HTML documents. If you’ve ever heard that you’re making a request to a server or receiving a response from a server, it’s an HTTP request and an HTTP response. In short HTTP defines standardized requests and responses to communicate between machines</a:t>
            </a:r>
          </a:p>
          <a:p>
            <a:r>
              <a:rPr lang="en-US" dirty="0" smtClean="0"/>
              <a:t>### Slide Transition</a:t>
            </a:r>
          </a:p>
          <a:p>
            <a:r>
              <a:rPr lang="en-US" dirty="0" smtClean="0"/>
              <a:t>So in 1991 due to demand of use for HTML, they added a few more features that everyone wanted and dubbed it HTML+</a:t>
            </a:r>
          </a:p>
          <a:p>
            <a:r>
              <a:rPr lang="en-US" dirty="0" smtClean="0"/>
              <a:t>### Slide Transition</a:t>
            </a:r>
          </a:p>
          <a:p>
            <a:r>
              <a:rPr lang="en-US" dirty="0" smtClean="0"/>
              <a:t>In 1992 the national center for supercomputing applications (NCSA) connects to CERN and downloads two web browsers. They’re so bad they decide to write their own called Mosaic</a:t>
            </a:r>
          </a:p>
          <a:p>
            <a:r>
              <a:rPr lang="en-US" dirty="0" smtClean="0"/>
              <a:t>### Slide Transition</a:t>
            </a:r>
          </a:p>
          <a:p>
            <a:r>
              <a:rPr lang="en-US" dirty="0" smtClean="0"/>
              <a:t>Later in 92 images get added to HTML thus starting the explosive popularity of people sharing cat photos</a:t>
            </a:r>
          </a:p>
          <a:p>
            <a:r>
              <a:rPr lang="en-US" dirty="0" smtClean="0"/>
              <a:t>### Slide Transition</a:t>
            </a:r>
          </a:p>
          <a:p>
            <a:r>
              <a:rPr lang="en-US" dirty="0" smtClean="0"/>
              <a:t>In 1993, Lynx came out, and promptly ignored the fact that images had been added to web browsers, opting to stick with text only.</a:t>
            </a:r>
          </a:p>
          <a:p>
            <a:r>
              <a:rPr lang="en-US" dirty="0" smtClean="0"/>
              <a:t>### Slide Transition</a:t>
            </a:r>
          </a:p>
          <a:p>
            <a:r>
              <a:rPr lang="en-US" dirty="0" smtClean="0"/>
              <a:t>In April of 93 Mosaic was released for Sun Microsystems. It is poorly designed and full of random features.</a:t>
            </a:r>
          </a:p>
          <a:p>
            <a:r>
              <a:rPr lang="en-US" dirty="0" smtClean="0"/>
              <a:t>### Slide Transition</a:t>
            </a:r>
          </a:p>
          <a:p>
            <a:r>
              <a:rPr lang="en-US" dirty="0" smtClean="0"/>
              <a:t>In fact it’s so bad that in 94 they formed a committee called the Internet Engineering Task Force, presumably to fight crime or something because it has the words task force in it and creates a bunch of groups about security, network routing, and applications. It also believed that the Web and the Internet belonged to the people.</a:t>
            </a:r>
          </a:p>
          <a:p>
            <a:r>
              <a:rPr lang="en-US" dirty="0" smtClean="0"/>
              <a:t>### Slide Transition</a:t>
            </a:r>
          </a:p>
          <a:p>
            <a:r>
              <a:rPr lang="en-US" dirty="0" smtClean="0"/>
              <a:t>Then there were a lot of parties.</a:t>
            </a:r>
          </a:p>
          <a:p>
            <a:r>
              <a:rPr lang="en-US" dirty="0" smtClean="0"/>
              <a:t>### Slide Transition</a:t>
            </a:r>
          </a:p>
          <a:p>
            <a:r>
              <a:rPr lang="en-US" dirty="0" smtClean="0"/>
              <a:t>In 94, HTML 2 specs were released. They decided to eschew the + naming scheme after this.</a:t>
            </a:r>
          </a:p>
          <a:p>
            <a:r>
              <a:rPr lang="en-US" dirty="0" smtClean="0"/>
              <a:t>### Slide Transition</a:t>
            </a:r>
          </a:p>
          <a:p>
            <a:r>
              <a:rPr lang="en-US" dirty="0" smtClean="0"/>
              <a:t>Also in 94, Netscape was formed with a browser you may remember as Netscape Navigator. Since the browser was so popular, they decided to break the standard that was literally just created and make their own stuff.</a:t>
            </a:r>
          </a:p>
          <a:p>
            <a:r>
              <a:rPr lang="en-US" dirty="0" smtClean="0"/>
              <a:t>### Slide Transition</a:t>
            </a:r>
          </a:p>
          <a:p>
            <a:r>
              <a:rPr lang="en-US" dirty="0" smtClean="0"/>
              <a:t>So later in 94, A second organization is formed called the World Wide Web Consortium (or W3C) sponsored by companies who hated what Netscape was doing. Actually they wanted to standardize the web.</a:t>
            </a:r>
          </a:p>
          <a:p>
            <a:r>
              <a:rPr lang="en-US" dirty="0" smtClean="0"/>
              <a:t>### Slide Transition</a:t>
            </a:r>
          </a:p>
          <a:p>
            <a:r>
              <a:rPr lang="en-US" dirty="0" smtClean="0"/>
              <a:t>Lots of new tags were added to HTML in 95. Academics hated it because it added stuff that was extraneous and they wanted the kids to get off their lawn.</a:t>
            </a:r>
          </a:p>
          <a:p>
            <a:r>
              <a:rPr lang="en-US" dirty="0" smtClean="0"/>
              <a:t>### Slide Transition</a:t>
            </a:r>
          </a:p>
          <a:p>
            <a:r>
              <a:rPr lang="en-US" dirty="0" smtClean="0"/>
              <a:t>In march of 95, HTML3 is published and its standards are promptly adopted and then ignored as more web browsers started adding their own shit. In fact tables were actually added by the Navy and we have them to thank for the absolutely terrible formatting we all saw throughout the 90s.</a:t>
            </a:r>
          </a:p>
          <a:p>
            <a:r>
              <a:rPr lang="en-US" dirty="0" smtClean="0"/>
              <a:t>### Slide Transition</a:t>
            </a:r>
          </a:p>
          <a:p>
            <a:r>
              <a:rPr lang="en-US" dirty="0" smtClean="0"/>
              <a:t>In August of 95, IE 1 is released. It promptly is replaced by IE 2 in Nov. of 95.</a:t>
            </a:r>
          </a:p>
          <a:p>
            <a:r>
              <a:rPr lang="en-US" dirty="0" smtClean="0"/>
              <a:t>### Slide Transition</a:t>
            </a:r>
          </a:p>
          <a:p>
            <a:r>
              <a:rPr lang="en-US" dirty="0" smtClean="0"/>
              <a:t>In Sept of 95, Netscape proposes frames, cementing themselves as people we now hate forever. They also create </a:t>
            </a:r>
            <a:r>
              <a:rPr lang="en-US" dirty="0" err="1" smtClean="0"/>
              <a:t>Javascript</a:t>
            </a:r>
            <a:r>
              <a:rPr lang="en-US" dirty="0" smtClean="0"/>
              <a:t>, which doesn’t help their case.</a:t>
            </a:r>
          </a:p>
          <a:p>
            <a:r>
              <a:rPr lang="en-US" dirty="0" smtClean="0"/>
              <a:t>### Slide Transition</a:t>
            </a:r>
          </a:p>
          <a:p>
            <a:r>
              <a:rPr lang="en-US" dirty="0" smtClean="0"/>
              <a:t>Luckily in Nov of 95, a bunch of vendors came together and decided they want to standardize HTML further. </a:t>
            </a:r>
            <a:r>
              <a:rPr lang="en-US" dirty="0" err="1" smtClean="0"/>
              <a:t>Stylesheets</a:t>
            </a:r>
            <a:r>
              <a:rPr lang="en-US" dirty="0" smtClean="0"/>
              <a:t> come into existence.</a:t>
            </a:r>
          </a:p>
          <a:p>
            <a:r>
              <a:rPr lang="en-US" dirty="0" smtClean="0"/>
              <a:t>### Slide Transition</a:t>
            </a:r>
          </a:p>
          <a:p>
            <a:r>
              <a:rPr lang="en-US" dirty="0" smtClean="0"/>
              <a:t>In Dec of 95, just one year after coming together with an awesome name, the IETF disbands.</a:t>
            </a:r>
          </a:p>
          <a:p>
            <a:r>
              <a:rPr lang="en-US" dirty="0" smtClean="0"/>
              <a:t>### Slide Transition</a:t>
            </a:r>
          </a:p>
          <a:p>
            <a:r>
              <a:rPr lang="en-US" dirty="0" smtClean="0"/>
              <a:t>In April of 96, </a:t>
            </a:r>
            <a:r>
              <a:rPr lang="en-US" dirty="0" err="1" smtClean="0"/>
              <a:t>Javascript</a:t>
            </a:r>
            <a:r>
              <a:rPr lang="en-US" dirty="0" smtClean="0"/>
              <a:t> gets added to the HTML standard.</a:t>
            </a:r>
          </a:p>
          <a:p>
            <a:r>
              <a:rPr lang="en-US" dirty="0" smtClean="0"/>
              <a:t>### Slide Transition</a:t>
            </a:r>
          </a:p>
          <a:p>
            <a:r>
              <a:rPr lang="en-US" dirty="0" smtClean="0"/>
              <a:t>In July of 96, Microsoft seems more interested in open standards. They release IE for windows 3.1 and macs. Then someone decides to play a practical joke and adds Marquee and Blink to the HTML 3 standards.</a:t>
            </a:r>
          </a:p>
          <a:p>
            <a:r>
              <a:rPr lang="en-US" dirty="0" smtClean="0"/>
              <a:t>### Slide Transition</a:t>
            </a:r>
          </a:p>
          <a:p>
            <a:r>
              <a:rPr lang="en-US" dirty="0" smtClean="0"/>
              <a:t>Jan of 97 marks the passage of HTML 3.2, which is actually all of HTML 1 + 2 + 3. It also marked the creation of the different flows of HTML for layout, which we will talk about when we get to CSS.</a:t>
            </a:r>
          </a:p>
          <a:p>
            <a:r>
              <a:rPr lang="en-US" dirty="0" smtClean="0"/>
              <a:t>### Slide Transition</a:t>
            </a:r>
          </a:p>
          <a:p>
            <a:r>
              <a:rPr lang="en-US" dirty="0" smtClean="0"/>
              <a:t>In Dec of 97, they released HTML 4 because HTML 3.2 still had </a:t>
            </a:r>
            <a:r>
              <a:rPr lang="en-US" dirty="0" err="1" smtClean="0"/>
              <a:t>netscape</a:t>
            </a:r>
            <a:r>
              <a:rPr lang="en-US" dirty="0" smtClean="0"/>
              <a:t> stuff in it. Then everything has been stable for about 10 years.</a:t>
            </a:r>
          </a:p>
          <a:p>
            <a:r>
              <a:rPr lang="en-US" dirty="0" smtClean="0"/>
              <a:t>### Slide Transition</a:t>
            </a:r>
          </a:p>
          <a:p>
            <a:r>
              <a:rPr lang="en-US" dirty="0" smtClean="0"/>
              <a:t>In January 2008, the HTML 5 draft got published. In May 2011, last call for changes.</a:t>
            </a:r>
          </a:p>
          <a:p>
            <a:r>
              <a:rPr lang="en-US" dirty="0" smtClean="0"/>
              <a:t>1. More exercises</a:t>
            </a:r>
            <a:endParaRPr lang="en-US" dirty="0"/>
          </a:p>
        </p:txBody>
      </p:sp>
      <p:sp>
        <p:nvSpPr>
          <p:cNvPr id="4" name="Slide Number Placeholder 3"/>
          <p:cNvSpPr>
            <a:spLocks noGrp="1"/>
          </p:cNvSpPr>
          <p:nvPr>
            <p:ph type="sldNum" sz="quarter" idx="10"/>
          </p:nvPr>
        </p:nvSpPr>
        <p:spPr/>
        <p:txBody>
          <a:bodyPr/>
          <a:lstStyle/>
          <a:p>
            <a:fld id="{7978BA4A-C291-9848-9FB5-87F6EBC3B508}" type="slidenum">
              <a:rPr lang="en-US" smtClean="0"/>
              <a:t>2</a:t>
            </a:fld>
            <a:endParaRPr lang="en-US"/>
          </a:p>
        </p:txBody>
      </p:sp>
    </p:spTree>
    <p:extLst>
      <p:ext uri="{BB962C8B-B14F-4D97-AF65-F5344CB8AC3E}">
        <p14:creationId xmlns:p14="http://schemas.microsoft.com/office/powerpoint/2010/main" val="3998729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Transition</a:t>
            </a:r>
          </a:p>
          <a:p>
            <a:r>
              <a:rPr lang="en-US" dirty="0" smtClean="0"/>
              <a:t>Jan of 97 marks the passage of HTML 3.2, which is actually all of HTML 1 + 2 + 3. It also marked the creation of the different flows of HTML for layout, which we will talk about when we get to CSS.</a:t>
            </a:r>
            <a:endParaRPr lang="en-US" dirty="0" smtClean="0"/>
          </a:p>
        </p:txBody>
      </p:sp>
      <p:sp>
        <p:nvSpPr>
          <p:cNvPr id="4" name="Slide Number Placeholder 3"/>
          <p:cNvSpPr>
            <a:spLocks noGrp="1"/>
          </p:cNvSpPr>
          <p:nvPr>
            <p:ph type="sldNum" sz="quarter" idx="10"/>
          </p:nvPr>
        </p:nvSpPr>
        <p:spPr/>
        <p:txBody>
          <a:bodyPr/>
          <a:lstStyle/>
          <a:p>
            <a:fld id="{7978BA4A-C291-9848-9FB5-87F6EBC3B508}" type="slidenum">
              <a:rPr lang="en-US" smtClean="0"/>
              <a:t>20</a:t>
            </a:fld>
            <a:endParaRPr lang="en-US"/>
          </a:p>
        </p:txBody>
      </p:sp>
    </p:spTree>
    <p:extLst>
      <p:ext uri="{BB962C8B-B14F-4D97-AF65-F5344CB8AC3E}">
        <p14:creationId xmlns:p14="http://schemas.microsoft.com/office/powerpoint/2010/main" val="3848362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Jan of 97 marks the passage of HTML 3.2, which is actually all of HTML 1 + 2 + 3. It also marked the creation of the different flows of HTML for layout, which we will talk about when we get to CSS.</a:t>
            </a:r>
            <a:endParaRPr lang="en-US" dirty="0" smtClean="0"/>
          </a:p>
        </p:txBody>
      </p:sp>
      <p:sp>
        <p:nvSpPr>
          <p:cNvPr id="4" name="Slide Number Placeholder 3"/>
          <p:cNvSpPr>
            <a:spLocks noGrp="1"/>
          </p:cNvSpPr>
          <p:nvPr>
            <p:ph type="sldNum" sz="quarter" idx="10"/>
          </p:nvPr>
        </p:nvSpPr>
        <p:spPr/>
        <p:txBody>
          <a:bodyPr/>
          <a:lstStyle/>
          <a:p>
            <a:fld id="{7978BA4A-C291-9848-9FB5-87F6EBC3B508}" type="slidenum">
              <a:rPr lang="en-US" smtClean="0"/>
              <a:t>21</a:t>
            </a:fld>
            <a:endParaRPr lang="en-US"/>
          </a:p>
        </p:txBody>
      </p:sp>
    </p:spTree>
    <p:extLst>
      <p:ext uri="{BB962C8B-B14F-4D97-AF65-F5344CB8AC3E}">
        <p14:creationId xmlns:p14="http://schemas.microsoft.com/office/powerpoint/2010/main" val="406798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 Dec of 97, they released HTML 4 because HTML 3.2 still had </a:t>
            </a:r>
            <a:r>
              <a:rPr lang="en-US" dirty="0" err="1" smtClean="0"/>
              <a:t>netscape</a:t>
            </a:r>
            <a:r>
              <a:rPr lang="en-US" dirty="0" smtClean="0"/>
              <a:t> stuff in it. Then everything has been stable for about 10 years.</a:t>
            </a:r>
            <a:endParaRPr lang="en-US" dirty="0" smtClean="0"/>
          </a:p>
        </p:txBody>
      </p:sp>
      <p:sp>
        <p:nvSpPr>
          <p:cNvPr id="4" name="Slide Number Placeholder 3"/>
          <p:cNvSpPr>
            <a:spLocks noGrp="1"/>
          </p:cNvSpPr>
          <p:nvPr>
            <p:ph type="sldNum" sz="quarter" idx="10"/>
          </p:nvPr>
        </p:nvSpPr>
        <p:spPr/>
        <p:txBody>
          <a:bodyPr/>
          <a:lstStyle/>
          <a:p>
            <a:fld id="{7978BA4A-C291-9848-9FB5-87F6EBC3B508}" type="slidenum">
              <a:rPr lang="en-US" smtClean="0"/>
              <a:t>22</a:t>
            </a:fld>
            <a:endParaRPr lang="en-US"/>
          </a:p>
        </p:txBody>
      </p:sp>
    </p:spTree>
    <p:extLst>
      <p:ext uri="{BB962C8B-B14F-4D97-AF65-F5344CB8AC3E}">
        <p14:creationId xmlns:p14="http://schemas.microsoft.com/office/powerpoint/2010/main" val="2825569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Jquery</a:t>
            </a:r>
            <a:r>
              <a:rPr lang="en-US" dirty="0" smtClean="0"/>
              <a:t> gets published in 2006. Finally</a:t>
            </a:r>
            <a:r>
              <a:rPr lang="en-US" baseline="0" dirty="0" smtClean="0"/>
              <a:t> making </a:t>
            </a:r>
            <a:r>
              <a:rPr lang="en-US" baseline="0" dirty="0" err="1" smtClean="0"/>
              <a:t>jS</a:t>
            </a:r>
            <a:r>
              <a:rPr lang="en-US" baseline="0" dirty="0" smtClean="0"/>
              <a:t> usable</a:t>
            </a:r>
            <a:endParaRPr lang="en-US" dirty="0"/>
          </a:p>
        </p:txBody>
      </p:sp>
      <p:sp>
        <p:nvSpPr>
          <p:cNvPr id="4" name="Slide Number Placeholder 3"/>
          <p:cNvSpPr>
            <a:spLocks noGrp="1"/>
          </p:cNvSpPr>
          <p:nvPr>
            <p:ph type="sldNum" sz="quarter" idx="10"/>
          </p:nvPr>
        </p:nvSpPr>
        <p:spPr/>
        <p:txBody>
          <a:bodyPr/>
          <a:lstStyle/>
          <a:p>
            <a:fld id="{7978BA4A-C291-9848-9FB5-87F6EBC3B508}" type="slidenum">
              <a:rPr lang="en-US" smtClean="0"/>
              <a:t>23</a:t>
            </a:fld>
            <a:endParaRPr lang="en-US"/>
          </a:p>
        </p:txBody>
      </p:sp>
    </p:spTree>
    <p:extLst>
      <p:ext uri="{BB962C8B-B14F-4D97-AF65-F5344CB8AC3E}">
        <p14:creationId xmlns:p14="http://schemas.microsoft.com/office/powerpoint/2010/main" val="3016309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January 2008, the HTML 5 draft got published. </a:t>
            </a:r>
            <a:r>
              <a:rPr lang="en-US" smtClean="0"/>
              <a:t>In May 2011, last call for changes.</a:t>
            </a:r>
            <a:endParaRPr lang="en-US" dirty="0" smtClean="0"/>
          </a:p>
        </p:txBody>
      </p:sp>
      <p:sp>
        <p:nvSpPr>
          <p:cNvPr id="4" name="Slide Number Placeholder 3"/>
          <p:cNvSpPr>
            <a:spLocks noGrp="1"/>
          </p:cNvSpPr>
          <p:nvPr>
            <p:ph type="sldNum" sz="quarter" idx="10"/>
          </p:nvPr>
        </p:nvSpPr>
        <p:spPr/>
        <p:txBody>
          <a:bodyPr/>
          <a:lstStyle/>
          <a:p>
            <a:fld id="{7978BA4A-C291-9848-9FB5-87F6EBC3B508}" type="slidenum">
              <a:rPr lang="en-US" smtClean="0"/>
              <a:t>24</a:t>
            </a:fld>
            <a:endParaRPr lang="en-US"/>
          </a:p>
        </p:txBody>
      </p:sp>
    </p:spTree>
    <p:extLst>
      <p:ext uri="{BB962C8B-B14F-4D97-AF65-F5344CB8AC3E}">
        <p14:creationId xmlns:p14="http://schemas.microsoft.com/office/powerpoint/2010/main" val="467014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 was invented by scientists at CERN based off of SGML (standard generalized markup language). It was originally used to link Physics documents together. </a:t>
            </a:r>
          </a:p>
        </p:txBody>
      </p:sp>
      <p:sp>
        <p:nvSpPr>
          <p:cNvPr id="4" name="Slide Number Placeholder 3"/>
          <p:cNvSpPr>
            <a:spLocks noGrp="1"/>
          </p:cNvSpPr>
          <p:nvPr>
            <p:ph type="sldNum" sz="quarter" idx="10"/>
          </p:nvPr>
        </p:nvSpPr>
        <p:spPr/>
        <p:txBody>
          <a:bodyPr/>
          <a:lstStyle/>
          <a:p>
            <a:fld id="{7978BA4A-C291-9848-9FB5-87F6EBC3B508}" type="slidenum">
              <a:rPr lang="en-US" smtClean="0"/>
              <a:t>3</a:t>
            </a:fld>
            <a:endParaRPr lang="en-US"/>
          </a:p>
        </p:txBody>
      </p:sp>
    </p:spTree>
    <p:extLst>
      <p:ext uri="{BB962C8B-B14F-4D97-AF65-F5344CB8AC3E}">
        <p14:creationId xmlns:p14="http://schemas.microsoft.com/office/powerpoint/2010/main" val="3079515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Hyper Text as a concept had existed since the 40s. I’m not sure how they linked things back then, I imagine with pneumatic tubes.</a:t>
            </a:r>
          </a:p>
        </p:txBody>
      </p:sp>
      <p:sp>
        <p:nvSpPr>
          <p:cNvPr id="4" name="Slide Number Placeholder 3"/>
          <p:cNvSpPr>
            <a:spLocks noGrp="1"/>
          </p:cNvSpPr>
          <p:nvPr>
            <p:ph type="sldNum" sz="quarter" idx="10"/>
          </p:nvPr>
        </p:nvSpPr>
        <p:spPr/>
        <p:txBody>
          <a:bodyPr/>
          <a:lstStyle/>
          <a:p>
            <a:fld id="{7978BA4A-C291-9848-9FB5-87F6EBC3B508}" type="slidenum">
              <a:rPr lang="en-US" smtClean="0"/>
              <a:t>4</a:t>
            </a:fld>
            <a:endParaRPr lang="en-US"/>
          </a:p>
        </p:txBody>
      </p:sp>
    </p:spTree>
    <p:extLst>
      <p:ext uri="{BB962C8B-B14F-4D97-AF65-F5344CB8AC3E}">
        <p14:creationId xmlns:p14="http://schemas.microsoft.com/office/powerpoint/2010/main" val="1212973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Apple took Hyper Text in the 80s and invented the concept of hyper cards, which allowed them to create navigation buttons that took you to places when you clicked on them.</a:t>
            </a:r>
          </a:p>
        </p:txBody>
      </p:sp>
      <p:sp>
        <p:nvSpPr>
          <p:cNvPr id="4" name="Slide Number Placeholder 3"/>
          <p:cNvSpPr>
            <a:spLocks noGrp="1"/>
          </p:cNvSpPr>
          <p:nvPr>
            <p:ph type="sldNum" sz="quarter" idx="10"/>
          </p:nvPr>
        </p:nvSpPr>
        <p:spPr/>
        <p:txBody>
          <a:bodyPr/>
          <a:lstStyle/>
          <a:p>
            <a:fld id="{7978BA4A-C291-9848-9FB5-87F6EBC3B508}" type="slidenum">
              <a:rPr lang="en-US" smtClean="0"/>
              <a:t>5</a:t>
            </a:fld>
            <a:endParaRPr lang="en-US"/>
          </a:p>
        </p:txBody>
      </p:sp>
    </p:spTree>
    <p:extLst>
      <p:ext uri="{BB962C8B-B14F-4D97-AF65-F5344CB8AC3E}">
        <p14:creationId xmlns:p14="http://schemas.microsoft.com/office/powerpoint/2010/main" val="782051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then a lot of different programmers decided that they had a better way of doing HTML and that everyone should do their way. So as you often have with many programmers, you had a lot of competing standards. Eventually they all sat down in a room and standardized it all and created HTTP</a:t>
            </a:r>
          </a:p>
        </p:txBody>
      </p:sp>
      <p:sp>
        <p:nvSpPr>
          <p:cNvPr id="4" name="Slide Number Placeholder 3"/>
          <p:cNvSpPr>
            <a:spLocks noGrp="1"/>
          </p:cNvSpPr>
          <p:nvPr>
            <p:ph type="sldNum" sz="quarter" idx="10"/>
          </p:nvPr>
        </p:nvSpPr>
        <p:spPr/>
        <p:txBody>
          <a:bodyPr/>
          <a:lstStyle/>
          <a:p>
            <a:fld id="{7978BA4A-C291-9848-9FB5-87F6EBC3B508}" type="slidenum">
              <a:rPr lang="en-US" smtClean="0"/>
              <a:t>6</a:t>
            </a:fld>
            <a:endParaRPr lang="en-US"/>
          </a:p>
        </p:txBody>
      </p:sp>
    </p:spTree>
    <p:extLst>
      <p:ext uri="{BB962C8B-B14F-4D97-AF65-F5344CB8AC3E}">
        <p14:creationId xmlns:p14="http://schemas.microsoft.com/office/powerpoint/2010/main" val="2608898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 stands for Hyper Text Transfer Protocol, and it was created as a standard way of transmitting HTML documents. If you’ve ever heard that you’re making a request to a server or receiving a response from a server, it’s an HTTP request and an HTTP response. In short HTTP defines standardized requests and responses to communicate between machines</a:t>
            </a:r>
          </a:p>
        </p:txBody>
      </p:sp>
      <p:sp>
        <p:nvSpPr>
          <p:cNvPr id="4" name="Slide Number Placeholder 3"/>
          <p:cNvSpPr>
            <a:spLocks noGrp="1"/>
          </p:cNvSpPr>
          <p:nvPr>
            <p:ph type="sldNum" sz="quarter" idx="10"/>
          </p:nvPr>
        </p:nvSpPr>
        <p:spPr/>
        <p:txBody>
          <a:bodyPr/>
          <a:lstStyle/>
          <a:p>
            <a:fld id="{7978BA4A-C291-9848-9FB5-87F6EBC3B508}" type="slidenum">
              <a:rPr lang="en-US" smtClean="0"/>
              <a:t>7</a:t>
            </a:fld>
            <a:endParaRPr lang="en-US"/>
          </a:p>
        </p:txBody>
      </p:sp>
    </p:spTree>
    <p:extLst>
      <p:ext uri="{BB962C8B-B14F-4D97-AF65-F5344CB8AC3E}">
        <p14:creationId xmlns:p14="http://schemas.microsoft.com/office/powerpoint/2010/main" val="3188073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1991 due to demand of use for HTML, they added a few more features that everyone wanted and dubbed it HTML+</a:t>
            </a:r>
          </a:p>
        </p:txBody>
      </p:sp>
      <p:sp>
        <p:nvSpPr>
          <p:cNvPr id="4" name="Slide Number Placeholder 3"/>
          <p:cNvSpPr>
            <a:spLocks noGrp="1"/>
          </p:cNvSpPr>
          <p:nvPr>
            <p:ph type="sldNum" sz="quarter" idx="10"/>
          </p:nvPr>
        </p:nvSpPr>
        <p:spPr/>
        <p:txBody>
          <a:bodyPr/>
          <a:lstStyle/>
          <a:p>
            <a:fld id="{7978BA4A-C291-9848-9FB5-87F6EBC3B508}" type="slidenum">
              <a:rPr lang="en-US" smtClean="0"/>
              <a:t>8</a:t>
            </a:fld>
            <a:endParaRPr lang="en-US"/>
          </a:p>
        </p:txBody>
      </p:sp>
    </p:spTree>
    <p:extLst>
      <p:ext uri="{BB962C8B-B14F-4D97-AF65-F5344CB8AC3E}">
        <p14:creationId xmlns:p14="http://schemas.microsoft.com/office/powerpoint/2010/main" val="420503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1992 the national center for supercomputing applications (NCSA) connects to CERN and downloads two web browsers. They’re so bad they decide to write their own called Mosaic</a:t>
            </a:r>
          </a:p>
        </p:txBody>
      </p:sp>
      <p:sp>
        <p:nvSpPr>
          <p:cNvPr id="4" name="Slide Number Placeholder 3"/>
          <p:cNvSpPr>
            <a:spLocks noGrp="1"/>
          </p:cNvSpPr>
          <p:nvPr>
            <p:ph type="sldNum" sz="quarter" idx="10"/>
          </p:nvPr>
        </p:nvSpPr>
        <p:spPr/>
        <p:txBody>
          <a:bodyPr/>
          <a:lstStyle/>
          <a:p>
            <a:fld id="{7978BA4A-C291-9848-9FB5-87F6EBC3B508}" type="slidenum">
              <a:rPr lang="en-US" smtClean="0"/>
              <a:t>9</a:t>
            </a:fld>
            <a:endParaRPr lang="en-US"/>
          </a:p>
        </p:txBody>
      </p:sp>
    </p:spTree>
    <p:extLst>
      <p:ext uri="{BB962C8B-B14F-4D97-AF65-F5344CB8AC3E}">
        <p14:creationId xmlns:p14="http://schemas.microsoft.com/office/powerpoint/2010/main" val="1076403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90B9EF-01A4-8940-BA43-2F9A85E272B0}" type="datetimeFigureOut">
              <a:rPr lang="en-US" smtClean="0"/>
              <a:t>7/15/14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238F2-A5AC-5A4D-9982-476396B00742}" type="slidenum">
              <a:rPr lang="en-US" smtClean="0"/>
              <a:t>‹#›</a:t>
            </a:fld>
            <a:endParaRPr lang="en-US"/>
          </a:p>
        </p:txBody>
      </p:sp>
    </p:spTree>
    <p:extLst>
      <p:ext uri="{BB962C8B-B14F-4D97-AF65-F5344CB8AC3E}">
        <p14:creationId xmlns:p14="http://schemas.microsoft.com/office/powerpoint/2010/main" val="227059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90B9EF-01A4-8940-BA43-2F9A85E272B0}" type="datetimeFigureOut">
              <a:rPr lang="en-US" smtClean="0"/>
              <a:t>7/15/14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238F2-A5AC-5A4D-9982-476396B00742}" type="slidenum">
              <a:rPr lang="en-US" smtClean="0"/>
              <a:t>‹#›</a:t>
            </a:fld>
            <a:endParaRPr lang="en-US"/>
          </a:p>
        </p:txBody>
      </p:sp>
    </p:spTree>
    <p:extLst>
      <p:ext uri="{BB962C8B-B14F-4D97-AF65-F5344CB8AC3E}">
        <p14:creationId xmlns:p14="http://schemas.microsoft.com/office/powerpoint/2010/main" val="397867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90B9EF-01A4-8940-BA43-2F9A85E272B0}" type="datetimeFigureOut">
              <a:rPr lang="en-US" smtClean="0"/>
              <a:t>7/15/14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238F2-A5AC-5A4D-9982-476396B00742}" type="slidenum">
              <a:rPr lang="en-US" smtClean="0"/>
              <a:t>‹#›</a:t>
            </a:fld>
            <a:endParaRPr lang="en-US"/>
          </a:p>
        </p:txBody>
      </p:sp>
    </p:spTree>
    <p:extLst>
      <p:ext uri="{BB962C8B-B14F-4D97-AF65-F5344CB8AC3E}">
        <p14:creationId xmlns:p14="http://schemas.microsoft.com/office/powerpoint/2010/main" val="1695139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90B9EF-01A4-8940-BA43-2F9A85E272B0}" type="datetimeFigureOut">
              <a:rPr lang="en-US" smtClean="0"/>
              <a:t>7/15/14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238F2-A5AC-5A4D-9982-476396B00742}" type="slidenum">
              <a:rPr lang="en-US" smtClean="0"/>
              <a:t>‹#›</a:t>
            </a:fld>
            <a:endParaRPr lang="en-US"/>
          </a:p>
        </p:txBody>
      </p:sp>
    </p:spTree>
    <p:extLst>
      <p:ext uri="{BB962C8B-B14F-4D97-AF65-F5344CB8AC3E}">
        <p14:creationId xmlns:p14="http://schemas.microsoft.com/office/powerpoint/2010/main" val="1282840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90B9EF-01A4-8940-BA43-2F9A85E272B0}" type="datetimeFigureOut">
              <a:rPr lang="en-US" smtClean="0"/>
              <a:t>7/15/14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238F2-A5AC-5A4D-9982-476396B00742}" type="slidenum">
              <a:rPr lang="en-US" smtClean="0"/>
              <a:t>‹#›</a:t>
            </a:fld>
            <a:endParaRPr lang="en-US"/>
          </a:p>
        </p:txBody>
      </p:sp>
    </p:spTree>
    <p:extLst>
      <p:ext uri="{BB962C8B-B14F-4D97-AF65-F5344CB8AC3E}">
        <p14:creationId xmlns:p14="http://schemas.microsoft.com/office/powerpoint/2010/main" val="433628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90B9EF-01A4-8940-BA43-2F9A85E272B0}" type="datetimeFigureOut">
              <a:rPr lang="en-US" smtClean="0"/>
              <a:t>7/15/14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238F2-A5AC-5A4D-9982-476396B00742}" type="slidenum">
              <a:rPr lang="en-US" smtClean="0"/>
              <a:t>‹#›</a:t>
            </a:fld>
            <a:endParaRPr lang="en-US"/>
          </a:p>
        </p:txBody>
      </p:sp>
    </p:spTree>
    <p:extLst>
      <p:ext uri="{BB962C8B-B14F-4D97-AF65-F5344CB8AC3E}">
        <p14:creationId xmlns:p14="http://schemas.microsoft.com/office/powerpoint/2010/main" val="394439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90B9EF-01A4-8940-BA43-2F9A85E272B0}" type="datetimeFigureOut">
              <a:rPr lang="en-US" smtClean="0"/>
              <a:t>7/15/14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7238F2-A5AC-5A4D-9982-476396B00742}" type="slidenum">
              <a:rPr lang="en-US" smtClean="0"/>
              <a:t>‹#›</a:t>
            </a:fld>
            <a:endParaRPr lang="en-US"/>
          </a:p>
        </p:txBody>
      </p:sp>
    </p:spTree>
    <p:extLst>
      <p:ext uri="{BB962C8B-B14F-4D97-AF65-F5344CB8AC3E}">
        <p14:creationId xmlns:p14="http://schemas.microsoft.com/office/powerpoint/2010/main" val="270307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90B9EF-01A4-8940-BA43-2F9A85E272B0}" type="datetimeFigureOut">
              <a:rPr lang="en-US" smtClean="0"/>
              <a:t>7/15/14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7238F2-A5AC-5A4D-9982-476396B00742}" type="slidenum">
              <a:rPr lang="en-US" smtClean="0"/>
              <a:t>‹#›</a:t>
            </a:fld>
            <a:endParaRPr lang="en-US"/>
          </a:p>
        </p:txBody>
      </p:sp>
    </p:spTree>
    <p:extLst>
      <p:ext uri="{BB962C8B-B14F-4D97-AF65-F5344CB8AC3E}">
        <p14:creationId xmlns:p14="http://schemas.microsoft.com/office/powerpoint/2010/main" val="3777231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0B9EF-01A4-8940-BA43-2F9A85E272B0}" type="datetimeFigureOut">
              <a:rPr lang="en-US" smtClean="0"/>
              <a:t>7/15/14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7238F2-A5AC-5A4D-9982-476396B00742}" type="slidenum">
              <a:rPr lang="en-US" smtClean="0"/>
              <a:t>‹#›</a:t>
            </a:fld>
            <a:endParaRPr lang="en-US"/>
          </a:p>
        </p:txBody>
      </p:sp>
    </p:spTree>
    <p:extLst>
      <p:ext uri="{BB962C8B-B14F-4D97-AF65-F5344CB8AC3E}">
        <p14:creationId xmlns:p14="http://schemas.microsoft.com/office/powerpoint/2010/main" val="115799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90B9EF-01A4-8940-BA43-2F9A85E272B0}" type="datetimeFigureOut">
              <a:rPr lang="en-US" smtClean="0"/>
              <a:t>7/15/14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238F2-A5AC-5A4D-9982-476396B00742}" type="slidenum">
              <a:rPr lang="en-US" smtClean="0"/>
              <a:t>‹#›</a:t>
            </a:fld>
            <a:endParaRPr lang="en-US"/>
          </a:p>
        </p:txBody>
      </p:sp>
    </p:spTree>
    <p:extLst>
      <p:ext uri="{BB962C8B-B14F-4D97-AF65-F5344CB8AC3E}">
        <p14:creationId xmlns:p14="http://schemas.microsoft.com/office/powerpoint/2010/main" val="1205804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90B9EF-01A4-8940-BA43-2F9A85E272B0}" type="datetimeFigureOut">
              <a:rPr lang="en-US" smtClean="0"/>
              <a:t>7/15/14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238F2-A5AC-5A4D-9982-476396B00742}" type="slidenum">
              <a:rPr lang="en-US" smtClean="0"/>
              <a:t>‹#›</a:t>
            </a:fld>
            <a:endParaRPr lang="en-US"/>
          </a:p>
        </p:txBody>
      </p:sp>
    </p:spTree>
    <p:extLst>
      <p:ext uri="{BB962C8B-B14F-4D97-AF65-F5344CB8AC3E}">
        <p14:creationId xmlns:p14="http://schemas.microsoft.com/office/powerpoint/2010/main" val="31400809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0B9EF-01A4-8940-BA43-2F9A85E272B0}" type="datetimeFigureOut">
              <a:rPr lang="en-US" smtClean="0"/>
              <a:t>7/15/14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238F2-A5AC-5A4D-9982-476396B00742}" type="slidenum">
              <a:rPr lang="en-US" smtClean="0"/>
              <a:t>‹#›</a:t>
            </a:fld>
            <a:endParaRPr lang="en-US"/>
          </a:p>
        </p:txBody>
      </p:sp>
    </p:spTree>
    <p:extLst>
      <p:ext uri="{BB962C8B-B14F-4D97-AF65-F5344CB8AC3E}">
        <p14:creationId xmlns:p14="http://schemas.microsoft.com/office/powerpoint/2010/main" val="1338060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5.png"/><Relationship Id="rId8" Type="http://schemas.openxmlformats.org/officeDocument/2006/relationships/image" Target="../media/image9.png"/><Relationship Id="rId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709996" y="2821618"/>
            <a:ext cx="5964827" cy="876271"/>
          </a:xfrm>
        </p:spPr>
        <p:txBody>
          <a:bodyPr/>
          <a:lstStyle/>
          <a:p>
            <a:pPr algn="l"/>
            <a:r>
              <a:rPr lang="en-US" dirty="0" smtClean="0"/>
              <a:t>History of HTML</a:t>
            </a:r>
            <a:endParaRPr lang="en-US" dirty="0"/>
          </a:p>
        </p:txBody>
      </p:sp>
      <p:sp>
        <p:nvSpPr>
          <p:cNvPr id="7" name="Subtitle 6"/>
          <p:cNvSpPr>
            <a:spLocks noGrp="1"/>
          </p:cNvSpPr>
          <p:nvPr>
            <p:ph type="subTitle" idx="1"/>
          </p:nvPr>
        </p:nvSpPr>
        <p:spPr>
          <a:xfrm>
            <a:off x="2709996" y="3697889"/>
            <a:ext cx="5964827" cy="1035882"/>
          </a:xfrm>
        </p:spPr>
        <p:txBody>
          <a:bodyPr>
            <a:normAutofit/>
          </a:bodyPr>
          <a:lstStyle/>
          <a:p>
            <a:pPr algn="l"/>
            <a:r>
              <a:rPr lang="en-US" sz="2800" dirty="0" smtClean="0"/>
              <a:t>Introduction to Frontend Web Design</a:t>
            </a:r>
            <a:endParaRPr lang="en-US" sz="2800" dirty="0"/>
          </a:p>
        </p:txBody>
      </p:sp>
      <p:pic>
        <p:nvPicPr>
          <p:cNvPr id="9" name="Picture 8"/>
          <p:cNvPicPr>
            <a:picLocks noChangeAspect="1"/>
          </p:cNvPicPr>
          <p:nvPr/>
        </p:nvPicPr>
        <p:blipFill>
          <a:blip r:embed="rId3"/>
          <a:stretch>
            <a:fillRect/>
          </a:stretch>
        </p:blipFill>
        <p:spPr>
          <a:xfrm>
            <a:off x="423996" y="2821618"/>
            <a:ext cx="2286000" cy="1943100"/>
          </a:xfrm>
          <a:prstGeom prst="rect">
            <a:avLst/>
          </a:prstGeom>
        </p:spPr>
      </p:pic>
    </p:spTree>
    <p:extLst>
      <p:ext uri="{BB962C8B-B14F-4D97-AF65-F5344CB8AC3E}">
        <p14:creationId xmlns:p14="http://schemas.microsoft.com/office/powerpoint/2010/main" val="34716592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Later in 92</a:t>
            </a:r>
            <a:endParaRPr lang="en-US" dirty="0"/>
          </a:p>
        </p:txBody>
      </p:sp>
      <p:pic>
        <p:nvPicPr>
          <p:cNvPr id="5" name="Picture 4" descr="cat on turt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0" y="1905000"/>
            <a:ext cx="4064000" cy="3048000"/>
          </a:xfrm>
          <a:prstGeom prst="rect">
            <a:avLst/>
          </a:prstGeom>
        </p:spPr>
      </p:pic>
    </p:spTree>
    <p:extLst>
      <p:ext uri="{BB962C8B-B14F-4D97-AF65-F5344CB8AC3E}">
        <p14:creationId xmlns:p14="http://schemas.microsoft.com/office/powerpoint/2010/main" val="32392336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1993, Lynx is released</a:t>
            </a:r>
            <a:endParaRPr lang="en-US" dirty="0"/>
          </a:p>
        </p:txBody>
      </p:sp>
      <p:pic>
        <p:nvPicPr>
          <p:cNvPr id="3" name="Picture 2"/>
          <p:cNvPicPr>
            <a:picLocks noChangeAspect="1"/>
          </p:cNvPicPr>
          <p:nvPr/>
        </p:nvPicPr>
        <p:blipFill>
          <a:blip r:embed="rId3"/>
          <a:stretch>
            <a:fillRect/>
          </a:stretch>
        </p:blipFill>
        <p:spPr>
          <a:xfrm>
            <a:off x="1666926" y="1417638"/>
            <a:ext cx="5900864" cy="4287347"/>
          </a:xfrm>
          <a:prstGeom prst="rect">
            <a:avLst/>
          </a:prstGeom>
        </p:spPr>
      </p:pic>
      <p:pic>
        <p:nvPicPr>
          <p:cNvPr id="4" name="Picture 3"/>
          <p:cNvPicPr>
            <a:picLocks noChangeAspect="1"/>
          </p:cNvPicPr>
          <p:nvPr/>
        </p:nvPicPr>
        <p:blipFill>
          <a:blip r:embed="rId4"/>
          <a:stretch>
            <a:fillRect/>
          </a:stretch>
        </p:blipFill>
        <p:spPr>
          <a:xfrm>
            <a:off x="2921000" y="2197100"/>
            <a:ext cx="3289300" cy="2463800"/>
          </a:xfrm>
          <a:prstGeom prst="rect">
            <a:avLst/>
          </a:prstGeom>
        </p:spPr>
      </p:pic>
    </p:spTree>
    <p:extLst>
      <p:ext uri="{BB962C8B-B14F-4D97-AF65-F5344CB8AC3E}">
        <p14:creationId xmlns:p14="http://schemas.microsoft.com/office/powerpoint/2010/main" val="4242457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April of 93, Mosaic finally released</a:t>
            </a:r>
            <a:endParaRPr lang="en-US" dirty="0"/>
          </a:p>
        </p:txBody>
      </p:sp>
      <p:pic>
        <p:nvPicPr>
          <p:cNvPr id="5" name="Picture 4"/>
          <p:cNvPicPr>
            <a:picLocks noChangeAspect="1"/>
          </p:cNvPicPr>
          <p:nvPr/>
        </p:nvPicPr>
        <p:blipFill>
          <a:blip r:embed="rId3"/>
          <a:stretch>
            <a:fillRect/>
          </a:stretch>
        </p:blipFill>
        <p:spPr>
          <a:xfrm>
            <a:off x="1996688" y="1587630"/>
            <a:ext cx="5041813" cy="4703358"/>
          </a:xfrm>
          <a:prstGeom prst="rect">
            <a:avLst/>
          </a:prstGeom>
        </p:spPr>
      </p:pic>
      <p:pic>
        <p:nvPicPr>
          <p:cNvPr id="6" name="Picture 5"/>
          <p:cNvPicPr>
            <a:picLocks noChangeAspect="1"/>
          </p:cNvPicPr>
          <p:nvPr/>
        </p:nvPicPr>
        <p:blipFill>
          <a:blip r:embed="rId4"/>
          <a:stretch>
            <a:fillRect/>
          </a:stretch>
        </p:blipFill>
        <p:spPr>
          <a:xfrm>
            <a:off x="2794000" y="2641600"/>
            <a:ext cx="3556000" cy="1574800"/>
          </a:xfrm>
          <a:prstGeom prst="rect">
            <a:avLst/>
          </a:prstGeom>
        </p:spPr>
      </p:pic>
    </p:spTree>
    <p:extLst>
      <p:ext uri="{BB962C8B-B14F-4D97-AF65-F5344CB8AC3E}">
        <p14:creationId xmlns:p14="http://schemas.microsoft.com/office/powerpoint/2010/main" val="2875867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 Response the IETF is formed</a:t>
            </a:r>
            <a:endParaRPr lang="en-US" dirty="0"/>
          </a:p>
        </p:txBody>
      </p:sp>
      <p:pic>
        <p:nvPicPr>
          <p:cNvPr id="3" name="Picture 2"/>
          <p:cNvPicPr>
            <a:picLocks noChangeAspect="1"/>
          </p:cNvPicPr>
          <p:nvPr/>
        </p:nvPicPr>
        <p:blipFill>
          <a:blip r:embed="rId3"/>
          <a:stretch>
            <a:fillRect/>
          </a:stretch>
        </p:blipFill>
        <p:spPr>
          <a:xfrm>
            <a:off x="2603500" y="2387600"/>
            <a:ext cx="3924300" cy="2070100"/>
          </a:xfrm>
          <a:prstGeom prst="rect">
            <a:avLst/>
          </a:prstGeom>
        </p:spPr>
      </p:pic>
    </p:spTree>
    <p:extLst>
      <p:ext uri="{BB962C8B-B14F-4D97-AF65-F5344CB8AC3E}">
        <p14:creationId xmlns:p14="http://schemas.microsoft.com/office/powerpoint/2010/main" val="138876344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There were a lot of parties</a:t>
            </a:r>
            <a:endParaRPr lang="en-US" dirty="0"/>
          </a:p>
        </p:txBody>
      </p:sp>
      <p:pic>
        <p:nvPicPr>
          <p:cNvPr id="4" name="Picture 3"/>
          <p:cNvPicPr>
            <a:picLocks noChangeAspect="1"/>
          </p:cNvPicPr>
          <p:nvPr/>
        </p:nvPicPr>
        <p:blipFill>
          <a:blip r:embed="rId3"/>
          <a:stretch>
            <a:fillRect/>
          </a:stretch>
        </p:blipFill>
        <p:spPr>
          <a:xfrm>
            <a:off x="1803003" y="2062085"/>
            <a:ext cx="6002920" cy="3376643"/>
          </a:xfrm>
          <a:prstGeom prst="rect">
            <a:avLst/>
          </a:prstGeom>
        </p:spPr>
      </p:pic>
    </p:spTree>
    <p:extLst>
      <p:ext uri="{BB962C8B-B14F-4D97-AF65-F5344CB8AC3E}">
        <p14:creationId xmlns:p14="http://schemas.microsoft.com/office/powerpoint/2010/main" val="14142668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1994, HTML 2 released</a:t>
            </a:r>
            <a:endParaRPr lang="en-US" dirty="0"/>
          </a:p>
        </p:txBody>
      </p:sp>
      <p:pic>
        <p:nvPicPr>
          <p:cNvPr id="3" name="Picture 2"/>
          <p:cNvPicPr>
            <a:picLocks noChangeAspect="1"/>
          </p:cNvPicPr>
          <p:nvPr/>
        </p:nvPicPr>
        <p:blipFill>
          <a:blip r:embed="rId3"/>
          <a:stretch>
            <a:fillRect/>
          </a:stretch>
        </p:blipFill>
        <p:spPr>
          <a:xfrm>
            <a:off x="2730500" y="1879600"/>
            <a:ext cx="3683000" cy="3098800"/>
          </a:xfrm>
          <a:prstGeom prst="rect">
            <a:avLst/>
          </a:prstGeom>
        </p:spPr>
      </p:pic>
    </p:spTree>
    <p:extLst>
      <p:ext uri="{BB962C8B-B14F-4D97-AF65-F5344CB8AC3E}">
        <p14:creationId xmlns:p14="http://schemas.microsoft.com/office/powerpoint/2010/main" val="2933101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1994, Netscape released a browser</a:t>
            </a:r>
            <a:endParaRPr lang="en-US" dirty="0"/>
          </a:p>
        </p:txBody>
      </p:sp>
      <p:pic>
        <p:nvPicPr>
          <p:cNvPr id="4" name="Picture 3"/>
          <p:cNvPicPr>
            <a:picLocks noChangeAspect="1"/>
          </p:cNvPicPr>
          <p:nvPr/>
        </p:nvPicPr>
        <p:blipFill>
          <a:blip r:embed="rId3"/>
          <a:stretch>
            <a:fillRect/>
          </a:stretch>
        </p:blipFill>
        <p:spPr>
          <a:xfrm>
            <a:off x="3238500" y="1422400"/>
            <a:ext cx="2667000" cy="4013200"/>
          </a:xfrm>
          <a:prstGeom prst="rect">
            <a:avLst/>
          </a:prstGeom>
        </p:spPr>
      </p:pic>
      <p:pic>
        <p:nvPicPr>
          <p:cNvPr id="5" name="Picture 4"/>
          <p:cNvPicPr>
            <a:picLocks noChangeAspect="1"/>
          </p:cNvPicPr>
          <p:nvPr/>
        </p:nvPicPr>
        <p:blipFill>
          <a:blip r:embed="rId4"/>
          <a:stretch>
            <a:fillRect/>
          </a:stretch>
        </p:blipFill>
        <p:spPr>
          <a:xfrm>
            <a:off x="3054615" y="3424747"/>
            <a:ext cx="3009202" cy="3009202"/>
          </a:xfrm>
          <a:prstGeom prst="rect">
            <a:avLst/>
          </a:prstGeom>
        </p:spPr>
      </p:pic>
    </p:spTree>
    <p:extLst>
      <p:ext uri="{BB962C8B-B14F-4D97-AF65-F5344CB8AC3E}">
        <p14:creationId xmlns:p14="http://schemas.microsoft.com/office/powerpoint/2010/main" val="174070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 Response, the W3C was formed</a:t>
            </a:r>
            <a:endParaRPr lang="en-US" dirty="0"/>
          </a:p>
        </p:txBody>
      </p:sp>
      <p:pic>
        <p:nvPicPr>
          <p:cNvPr id="3" name="Picture 2"/>
          <p:cNvPicPr>
            <a:picLocks noChangeAspect="1"/>
          </p:cNvPicPr>
          <p:nvPr/>
        </p:nvPicPr>
        <p:blipFill>
          <a:blip r:embed="rId3"/>
          <a:stretch>
            <a:fillRect/>
          </a:stretch>
        </p:blipFill>
        <p:spPr>
          <a:xfrm>
            <a:off x="2794000" y="2413000"/>
            <a:ext cx="3556000" cy="2032000"/>
          </a:xfrm>
          <a:prstGeom prst="rect">
            <a:avLst/>
          </a:prstGeom>
        </p:spPr>
      </p:pic>
    </p:spTree>
    <p:extLst>
      <p:ext uri="{BB962C8B-B14F-4D97-AF65-F5344CB8AC3E}">
        <p14:creationId xmlns:p14="http://schemas.microsoft.com/office/powerpoint/2010/main" val="2294951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95 was a big year</a:t>
            </a:r>
            <a:endParaRPr lang="en-US" dirty="0"/>
          </a:p>
        </p:txBody>
      </p:sp>
      <p:pic>
        <p:nvPicPr>
          <p:cNvPr id="5" name="Picture 4"/>
          <p:cNvPicPr>
            <a:picLocks noChangeAspect="1"/>
          </p:cNvPicPr>
          <p:nvPr/>
        </p:nvPicPr>
        <p:blipFill>
          <a:blip r:embed="rId3"/>
          <a:stretch>
            <a:fillRect/>
          </a:stretch>
        </p:blipFill>
        <p:spPr>
          <a:xfrm>
            <a:off x="1038620" y="1698130"/>
            <a:ext cx="3289300" cy="2463800"/>
          </a:xfrm>
          <a:prstGeom prst="rect">
            <a:avLst/>
          </a:prstGeom>
        </p:spPr>
      </p:pic>
      <p:pic>
        <p:nvPicPr>
          <p:cNvPr id="7" name="Picture 6"/>
          <p:cNvPicPr>
            <a:picLocks noChangeAspect="1"/>
          </p:cNvPicPr>
          <p:nvPr/>
        </p:nvPicPr>
        <p:blipFill>
          <a:blip r:embed="rId4"/>
          <a:stretch>
            <a:fillRect/>
          </a:stretch>
        </p:blipFill>
        <p:spPr>
          <a:xfrm>
            <a:off x="4819344" y="1508059"/>
            <a:ext cx="4245277" cy="3183958"/>
          </a:xfrm>
          <a:prstGeom prst="rect">
            <a:avLst/>
          </a:prstGeom>
        </p:spPr>
      </p:pic>
      <p:pic>
        <p:nvPicPr>
          <p:cNvPr id="8" name="Picture 7"/>
          <p:cNvPicPr>
            <a:picLocks noChangeAspect="1"/>
          </p:cNvPicPr>
          <p:nvPr/>
        </p:nvPicPr>
        <p:blipFill>
          <a:blip r:embed="rId5"/>
          <a:stretch>
            <a:fillRect/>
          </a:stretch>
        </p:blipFill>
        <p:spPr>
          <a:xfrm>
            <a:off x="4578848" y="3197943"/>
            <a:ext cx="3270543" cy="3172427"/>
          </a:xfrm>
          <a:prstGeom prst="rect">
            <a:avLst/>
          </a:prstGeom>
        </p:spPr>
      </p:pic>
      <p:pic>
        <p:nvPicPr>
          <p:cNvPr id="9" name="Picture 8"/>
          <p:cNvPicPr>
            <a:picLocks noChangeAspect="1"/>
          </p:cNvPicPr>
          <p:nvPr/>
        </p:nvPicPr>
        <p:blipFill>
          <a:blip r:embed="rId6"/>
          <a:stretch>
            <a:fillRect/>
          </a:stretch>
        </p:blipFill>
        <p:spPr>
          <a:xfrm>
            <a:off x="1771344" y="3197943"/>
            <a:ext cx="3048000" cy="2489200"/>
          </a:xfrm>
          <a:prstGeom prst="rect">
            <a:avLst/>
          </a:prstGeom>
        </p:spPr>
      </p:pic>
      <p:grpSp>
        <p:nvGrpSpPr>
          <p:cNvPr id="12" name="Group 11"/>
          <p:cNvGrpSpPr/>
          <p:nvPr/>
        </p:nvGrpSpPr>
        <p:grpSpPr>
          <a:xfrm>
            <a:off x="3945012" y="1698130"/>
            <a:ext cx="2343474" cy="1736139"/>
            <a:chOff x="4184326" y="2063921"/>
            <a:chExt cx="2343474" cy="1736139"/>
          </a:xfrm>
        </p:grpSpPr>
        <p:pic>
          <p:nvPicPr>
            <p:cNvPr id="10" name="Picture 9"/>
            <p:cNvPicPr>
              <a:picLocks noChangeAspect="1"/>
            </p:cNvPicPr>
            <p:nvPr/>
          </p:nvPicPr>
          <p:blipFill>
            <a:blip r:embed="rId7"/>
            <a:stretch>
              <a:fillRect/>
            </a:stretch>
          </p:blipFill>
          <p:spPr>
            <a:xfrm>
              <a:off x="4184326" y="2387600"/>
              <a:ext cx="2343474" cy="1236201"/>
            </a:xfrm>
            <a:prstGeom prst="rect">
              <a:avLst/>
            </a:prstGeom>
          </p:spPr>
        </p:pic>
        <p:pic>
          <p:nvPicPr>
            <p:cNvPr id="11" name="Picture 10"/>
            <p:cNvPicPr>
              <a:picLocks noChangeAspect="1"/>
            </p:cNvPicPr>
            <p:nvPr/>
          </p:nvPicPr>
          <p:blipFill>
            <a:blip r:embed="rId8"/>
            <a:stretch>
              <a:fillRect/>
            </a:stretch>
          </p:blipFill>
          <p:spPr>
            <a:xfrm>
              <a:off x="4578848" y="2063921"/>
              <a:ext cx="1736139" cy="1736139"/>
            </a:xfrm>
            <a:prstGeom prst="rect">
              <a:avLst/>
            </a:prstGeom>
          </p:spPr>
        </p:pic>
      </p:grpSp>
      <p:pic>
        <p:nvPicPr>
          <p:cNvPr id="14" name="Picture 13"/>
          <p:cNvPicPr>
            <a:picLocks noChangeAspect="1"/>
          </p:cNvPicPr>
          <p:nvPr/>
        </p:nvPicPr>
        <p:blipFill>
          <a:blip r:embed="rId9"/>
          <a:stretch>
            <a:fillRect/>
          </a:stretch>
        </p:blipFill>
        <p:spPr>
          <a:xfrm>
            <a:off x="604678" y="4520881"/>
            <a:ext cx="2498157" cy="1466495"/>
          </a:xfrm>
          <a:prstGeom prst="rect">
            <a:avLst/>
          </a:prstGeom>
        </p:spPr>
      </p:pic>
    </p:spTree>
    <p:extLst>
      <p:ext uri="{BB962C8B-B14F-4D97-AF65-F5344CB8AC3E}">
        <p14:creationId xmlns:p14="http://schemas.microsoft.com/office/powerpoint/2010/main" val="193998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April 96, JS becomes standard</a:t>
            </a:r>
            <a:endParaRPr lang="en-US" dirty="0"/>
          </a:p>
        </p:txBody>
      </p:sp>
      <p:pic>
        <p:nvPicPr>
          <p:cNvPr id="4" name="Picture 3"/>
          <p:cNvPicPr>
            <a:picLocks noChangeAspect="1"/>
          </p:cNvPicPr>
          <p:nvPr/>
        </p:nvPicPr>
        <p:blipFill>
          <a:blip r:embed="rId3"/>
          <a:stretch>
            <a:fillRect/>
          </a:stretch>
        </p:blipFill>
        <p:spPr>
          <a:xfrm>
            <a:off x="2667000" y="1866900"/>
            <a:ext cx="3810000" cy="3124200"/>
          </a:xfrm>
          <a:prstGeom prst="rect">
            <a:avLst/>
          </a:prstGeom>
        </p:spPr>
      </p:pic>
    </p:spTree>
    <p:extLst>
      <p:ext uri="{BB962C8B-B14F-4D97-AF65-F5344CB8AC3E}">
        <p14:creationId xmlns:p14="http://schemas.microsoft.com/office/powerpoint/2010/main" val="6020810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Contents</a:t>
            </a:r>
            <a:endParaRPr lang="en-US" dirty="0"/>
          </a:p>
        </p:txBody>
      </p:sp>
      <p:sp>
        <p:nvSpPr>
          <p:cNvPr id="3" name="Content Placeholder 2"/>
          <p:cNvSpPr>
            <a:spLocks noGrp="1"/>
          </p:cNvSpPr>
          <p:nvPr>
            <p:ph idx="1"/>
          </p:nvPr>
        </p:nvSpPr>
        <p:spPr/>
        <p:txBody>
          <a:bodyPr/>
          <a:lstStyle/>
          <a:p>
            <a:r>
              <a:rPr lang="en-US" dirty="0" smtClean="0"/>
              <a:t>History of HTML</a:t>
            </a:r>
          </a:p>
          <a:p>
            <a:r>
              <a:rPr lang="en-US" dirty="0" smtClean="0"/>
              <a:t>Q&amp;A</a:t>
            </a:r>
          </a:p>
          <a:p>
            <a:r>
              <a:rPr lang="en-US" dirty="0" smtClean="0"/>
              <a:t>Exercises</a:t>
            </a:r>
          </a:p>
        </p:txBody>
      </p:sp>
    </p:spTree>
    <p:extLst>
      <p:ext uri="{BB962C8B-B14F-4D97-AF65-F5344CB8AC3E}">
        <p14:creationId xmlns:p14="http://schemas.microsoft.com/office/powerpoint/2010/main" val="109143426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July 96, MS plays by the rules</a:t>
            </a:r>
            <a:endParaRPr lang="en-US" dirty="0"/>
          </a:p>
        </p:txBody>
      </p:sp>
      <p:pic>
        <p:nvPicPr>
          <p:cNvPr id="3" name="Picture 2"/>
          <p:cNvPicPr>
            <a:picLocks noChangeAspect="1"/>
          </p:cNvPicPr>
          <p:nvPr/>
        </p:nvPicPr>
        <p:blipFill>
          <a:blip r:embed="rId3"/>
          <a:stretch>
            <a:fillRect/>
          </a:stretch>
        </p:blipFill>
        <p:spPr>
          <a:xfrm>
            <a:off x="3175000" y="1905000"/>
            <a:ext cx="2794000" cy="3035300"/>
          </a:xfrm>
          <a:prstGeom prst="rect">
            <a:avLst/>
          </a:prstGeom>
        </p:spPr>
      </p:pic>
    </p:spTree>
    <p:extLst>
      <p:ext uri="{BB962C8B-B14F-4D97-AF65-F5344CB8AC3E}">
        <p14:creationId xmlns:p14="http://schemas.microsoft.com/office/powerpoint/2010/main" val="33261307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July 97, HTML 3.2 is released</a:t>
            </a:r>
            <a:endParaRPr lang="en-US" dirty="0"/>
          </a:p>
        </p:txBody>
      </p:sp>
      <p:pic>
        <p:nvPicPr>
          <p:cNvPr id="4" name="Picture 3"/>
          <p:cNvPicPr>
            <a:picLocks noChangeAspect="1"/>
          </p:cNvPicPr>
          <p:nvPr/>
        </p:nvPicPr>
        <p:blipFill>
          <a:blip r:embed="rId3"/>
          <a:stretch>
            <a:fillRect/>
          </a:stretch>
        </p:blipFill>
        <p:spPr>
          <a:xfrm>
            <a:off x="1827926" y="2163390"/>
            <a:ext cx="5497480" cy="4123110"/>
          </a:xfrm>
          <a:prstGeom prst="rect">
            <a:avLst/>
          </a:prstGeom>
        </p:spPr>
      </p:pic>
    </p:spTree>
    <p:extLst>
      <p:ext uri="{BB962C8B-B14F-4D97-AF65-F5344CB8AC3E}">
        <p14:creationId xmlns:p14="http://schemas.microsoft.com/office/powerpoint/2010/main" val="37048409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December 97, HTML 4 released</a:t>
            </a:r>
            <a:endParaRPr lang="en-US" dirty="0"/>
          </a:p>
        </p:txBody>
      </p:sp>
      <p:pic>
        <p:nvPicPr>
          <p:cNvPr id="3" name="Picture 2"/>
          <p:cNvPicPr>
            <a:picLocks noChangeAspect="1"/>
          </p:cNvPicPr>
          <p:nvPr/>
        </p:nvPicPr>
        <p:blipFill>
          <a:blip r:embed="rId3"/>
          <a:stretch>
            <a:fillRect/>
          </a:stretch>
        </p:blipFill>
        <p:spPr>
          <a:xfrm>
            <a:off x="2853409" y="1864938"/>
            <a:ext cx="3802958" cy="3802958"/>
          </a:xfrm>
          <a:prstGeom prst="rect">
            <a:avLst/>
          </a:prstGeom>
        </p:spPr>
      </p:pic>
    </p:spTree>
    <p:extLst>
      <p:ext uri="{BB962C8B-B14F-4D97-AF65-F5344CB8AC3E}">
        <p14:creationId xmlns:p14="http://schemas.microsoft.com/office/powerpoint/2010/main" val="29335163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August 2006, </a:t>
            </a:r>
            <a:r>
              <a:rPr lang="en-US" dirty="0" err="1" smtClean="0"/>
              <a:t>jQuery</a:t>
            </a:r>
            <a:r>
              <a:rPr lang="en-US" dirty="0" smtClean="0"/>
              <a:t> is released: makes </a:t>
            </a:r>
            <a:r>
              <a:rPr lang="en-US" dirty="0" err="1" smtClean="0"/>
              <a:t>Javascript</a:t>
            </a:r>
            <a:r>
              <a:rPr lang="en-US" dirty="0" smtClean="0"/>
              <a:t> usable</a:t>
            </a:r>
            <a:endParaRPr lang="en-US" dirty="0"/>
          </a:p>
        </p:txBody>
      </p:sp>
      <p:pic>
        <p:nvPicPr>
          <p:cNvPr id="3" name="Picture 2"/>
          <p:cNvPicPr>
            <a:picLocks noChangeAspect="1"/>
          </p:cNvPicPr>
          <p:nvPr/>
        </p:nvPicPr>
        <p:blipFill>
          <a:blip r:embed="rId3"/>
          <a:stretch>
            <a:fillRect/>
          </a:stretch>
        </p:blipFill>
        <p:spPr>
          <a:xfrm>
            <a:off x="2552700" y="2413000"/>
            <a:ext cx="4038600" cy="2019300"/>
          </a:xfrm>
          <a:prstGeom prst="rect">
            <a:avLst/>
          </a:prstGeom>
        </p:spPr>
      </p:pic>
    </p:spTree>
    <p:extLst>
      <p:ext uri="{BB962C8B-B14F-4D97-AF65-F5344CB8AC3E}">
        <p14:creationId xmlns:p14="http://schemas.microsoft.com/office/powerpoint/2010/main" val="3087147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2008-Present: HTML 5?</a:t>
            </a:r>
            <a:endParaRPr lang="en-US" dirty="0"/>
          </a:p>
        </p:txBody>
      </p:sp>
      <p:pic>
        <p:nvPicPr>
          <p:cNvPr id="4" name="Picture 3"/>
          <p:cNvPicPr>
            <a:picLocks noChangeAspect="1"/>
          </p:cNvPicPr>
          <p:nvPr/>
        </p:nvPicPr>
        <p:blipFill>
          <a:blip r:embed="rId3"/>
          <a:stretch>
            <a:fillRect/>
          </a:stretch>
        </p:blipFill>
        <p:spPr>
          <a:xfrm>
            <a:off x="2299584" y="1782432"/>
            <a:ext cx="5218596" cy="3479064"/>
          </a:xfrm>
          <a:prstGeom prst="rect">
            <a:avLst/>
          </a:prstGeom>
        </p:spPr>
      </p:pic>
    </p:spTree>
    <p:extLst>
      <p:ext uri="{BB962C8B-B14F-4D97-AF65-F5344CB8AC3E}">
        <p14:creationId xmlns:p14="http://schemas.microsoft.com/office/powerpoint/2010/main" val="247660213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0726"/>
            <a:ext cx="8229600" cy="1143000"/>
          </a:xfrm>
        </p:spPr>
        <p:txBody>
          <a:bodyPr/>
          <a:lstStyle/>
          <a:p>
            <a:r>
              <a:rPr lang="en-US" dirty="0" smtClean="0"/>
              <a:t>Q&amp;A</a:t>
            </a:r>
            <a:endParaRPr lang="en-US" dirty="0"/>
          </a:p>
        </p:txBody>
      </p:sp>
    </p:spTree>
    <p:extLst>
      <p:ext uri="{BB962C8B-B14F-4D97-AF65-F5344CB8AC3E}">
        <p14:creationId xmlns:p14="http://schemas.microsoft.com/office/powerpoint/2010/main" val="35026846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Humble Beginnings - 1989</a:t>
            </a:r>
            <a:endParaRPr lang="en-US" dirty="0"/>
          </a:p>
        </p:txBody>
      </p:sp>
      <p:pic>
        <p:nvPicPr>
          <p:cNvPr id="6" name="Picture 5" descr="Cer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1638300"/>
            <a:ext cx="6350000" cy="3568700"/>
          </a:xfrm>
          <a:prstGeom prst="rect">
            <a:avLst/>
          </a:prstGeom>
        </p:spPr>
      </p:pic>
    </p:spTree>
    <p:extLst>
      <p:ext uri="{BB962C8B-B14F-4D97-AF65-F5344CB8AC3E}">
        <p14:creationId xmlns:p14="http://schemas.microsoft.com/office/powerpoint/2010/main" val="17611947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But actually back in the 40s Hyper Text Existed</a:t>
            </a:r>
            <a:endParaRPr lang="en-US" dirty="0"/>
          </a:p>
        </p:txBody>
      </p:sp>
      <p:pic>
        <p:nvPicPr>
          <p:cNvPr id="3" name="Picture 2" descr="cat playing a pian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93900"/>
            <a:ext cx="3810000" cy="2857500"/>
          </a:xfrm>
          <a:prstGeom prst="rect">
            <a:avLst/>
          </a:prstGeom>
        </p:spPr>
      </p:pic>
    </p:spTree>
    <p:extLst>
      <p:ext uri="{BB962C8B-B14F-4D97-AF65-F5344CB8AC3E}">
        <p14:creationId xmlns:p14="http://schemas.microsoft.com/office/powerpoint/2010/main" val="29056848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Apple Creates Hyper Cards in the 80s</a:t>
            </a:r>
            <a:endParaRPr lang="en-US" dirty="0"/>
          </a:p>
        </p:txBody>
      </p:sp>
      <p:pic>
        <p:nvPicPr>
          <p:cNvPr id="4" name="Picture 3"/>
          <p:cNvPicPr>
            <a:picLocks noChangeAspect="1"/>
          </p:cNvPicPr>
          <p:nvPr/>
        </p:nvPicPr>
        <p:blipFill>
          <a:blip r:embed="rId3"/>
          <a:stretch>
            <a:fillRect/>
          </a:stretch>
        </p:blipFill>
        <p:spPr>
          <a:xfrm>
            <a:off x="2398056" y="1417638"/>
            <a:ext cx="4014389" cy="4703358"/>
          </a:xfrm>
          <a:prstGeom prst="rect">
            <a:avLst/>
          </a:prstGeom>
        </p:spPr>
      </p:pic>
    </p:spTree>
    <p:extLst>
      <p:ext uri="{BB962C8B-B14F-4D97-AF65-F5344CB8AC3E}">
        <p14:creationId xmlns:p14="http://schemas.microsoft.com/office/powerpoint/2010/main" val="2008054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War Starts</a:t>
            </a:r>
            <a:endParaRPr lang="en-US" dirty="0"/>
          </a:p>
        </p:txBody>
      </p:sp>
      <p:pic>
        <p:nvPicPr>
          <p:cNvPr id="3" name="Picture 2"/>
          <p:cNvPicPr>
            <a:picLocks noChangeAspect="1"/>
          </p:cNvPicPr>
          <p:nvPr/>
        </p:nvPicPr>
        <p:blipFill>
          <a:blip r:embed="rId3"/>
          <a:stretch>
            <a:fillRect/>
          </a:stretch>
        </p:blipFill>
        <p:spPr>
          <a:xfrm>
            <a:off x="2413000" y="1727200"/>
            <a:ext cx="4305300" cy="3390900"/>
          </a:xfrm>
          <a:prstGeom prst="rect">
            <a:avLst/>
          </a:prstGeom>
        </p:spPr>
      </p:pic>
    </p:spTree>
    <p:extLst>
      <p:ext uri="{BB962C8B-B14F-4D97-AF65-F5344CB8AC3E}">
        <p14:creationId xmlns:p14="http://schemas.microsoft.com/office/powerpoint/2010/main" val="347144432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savior is created</a:t>
            </a:r>
            <a:endParaRPr lang="en-US" dirty="0"/>
          </a:p>
        </p:txBody>
      </p:sp>
      <p:pic>
        <p:nvPicPr>
          <p:cNvPr id="4" name="Picture 3"/>
          <p:cNvPicPr>
            <a:picLocks noChangeAspect="1"/>
          </p:cNvPicPr>
          <p:nvPr/>
        </p:nvPicPr>
        <p:blipFill>
          <a:blip r:embed="rId3"/>
          <a:stretch>
            <a:fillRect/>
          </a:stretch>
        </p:blipFill>
        <p:spPr>
          <a:xfrm>
            <a:off x="2476500" y="2324100"/>
            <a:ext cx="4191000" cy="2197100"/>
          </a:xfrm>
          <a:prstGeom prst="rect">
            <a:avLst/>
          </a:prstGeom>
        </p:spPr>
      </p:pic>
    </p:spTree>
    <p:extLst>
      <p:ext uri="{BB962C8B-B14F-4D97-AF65-F5344CB8AC3E}">
        <p14:creationId xmlns:p14="http://schemas.microsoft.com/office/powerpoint/2010/main" val="14474337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91 bring </a:t>
            </a:r>
            <a:r>
              <a:rPr lang="en-US" dirty="0" smtClean="0"/>
              <a:t>changes</a:t>
            </a:r>
            <a:endParaRPr lang="en-US" dirty="0"/>
          </a:p>
        </p:txBody>
      </p:sp>
      <p:pic>
        <p:nvPicPr>
          <p:cNvPr id="3" name="Picture 2"/>
          <p:cNvPicPr>
            <a:picLocks noChangeAspect="1"/>
          </p:cNvPicPr>
          <p:nvPr/>
        </p:nvPicPr>
        <p:blipFill>
          <a:blip r:embed="rId3"/>
          <a:stretch>
            <a:fillRect/>
          </a:stretch>
        </p:blipFill>
        <p:spPr>
          <a:xfrm>
            <a:off x="2489200" y="2451100"/>
            <a:ext cx="4165600" cy="1955800"/>
          </a:xfrm>
          <a:prstGeom prst="rect">
            <a:avLst/>
          </a:prstGeom>
        </p:spPr>
      </p:pic>
    </p:spTree>
    <p:extLst>
      <p:ext uri="{BB962C8B-B14F-4D97-AF65-F5344CB8AC3E}">
        <p14:creationId xmlns:p14="http://schemas.microsoft.com/office/powerpoint/2010/main" val="28585879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1992</a:t>
            </a:r>
            <a:endParaRPr lang="en-US" dirty="0"/>
          </a:p>
        </p:txBody>
      </p:sp>
      <p:pic>
        <p:nvPicPr>
          <p:cNvPr id="4" name="Picture 3"/>
          <p:cNvPicPr>
            <a:picLocks noChangeAspect="1"/>
          </p:cNvPicPr>
          <p:nvPr/>
        </p:nvPicPr>
        <p:blipFill>
          <a:blip r:embed="rId3"/>
          <a:stretch>
            <a:fillRect/>
          </a:stretch>
        </p:blipFill>
        <p:spPr>
          <a:xfrm>
            <a:off x="1281379" y="1967563"/>
            <a:ext cx="6581241" cy="3932292"/>
          </a:xfrm>
          <a:prstGeom prst="rect">
            <a:avLst/>
          </a:prstGeom>
        </p:spPr>
      </p:pic>
      <p:pic>
        <p:nvPicPr>
          <p:cNvPr id="6" name="Picture 5"/>
          <p:cNvPicPr>
            <a:picLocks noChangeAspect="1"/>
          </p:cNvPicPr>
          <p:nvPr/>
        </p:nvPicPr>
        <p:blipFill>
          <a:blip r:embed="rId4"/>
          <a:stretch>
            <a:fillRect/>
          </a:stretch>
        </p:blipFill>
        <p:spPr>
          <a:xfrm>
            <a:off x="1857397" y="1429716"/>
            <a:ext cx="5456669" cy="5456669"/>
          </a:xfrm>
          <a:prstGeom prst="rect">
            <a:avLst/>
          </a:prstGeom>
        </p:spPr>
      </p:pic>
    </p:spTree>
    <p:extLst>
      <p:ext uri="{BB962C8B-B14F-4D97-AF65-F5344CB8AC3E}">
        <p14:creationId xmlns:p14="http://schemas.microsoft.com/office/powerpoint/2010/main" val="2443061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1393</TotalTime>
  <Words>3075</Words>
  <Application>Microsoft Macintosh PowerPoint</Application>
  <PresentationFormat>On-screen Show (4:3)</PresentationFormat>
  <Paragraphs>197</Paragraphs>
  <Slides>25</Slides>
  <Notes>24</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History of HTML</vt:lpstr>
      <vt:lpstr>Contents</vt:lpstr>
      <vt:lpstr>Humble Beginnings - 1989</vt:lpstr>
      <vt:lpstr>But actually back in the 40s Hyper Text Existed</vt:lpstr>
      <vt:lpstr>Apple Creates Hyper Cards in the 80s</vt:lpstr>
      <vt:lpstr>War Starts</vt:lpstr>
      <vt:lpstr>A savior is created</vt:lpstr>
      <vt:lpstr>91 bring changes</vt:lpstr>
      <vt:lpstr>1992</vt:lpstr>
      <vt:lpstr>Later in 92</vt:lpstr>
      <vt:lpstr>1993, Lynx is released</vt:lpstr>
      <vt:lpstr>April of 93, Mosaic finally released</vt:lpstr>
      <vt:lpstr>In Response the IETF is formed</vt:lpstr>
      <vt:lpstr>There were a lot of parties</vt:lpstr>
      <vt:lpstr>1994, HTML 2 released</vt:lpstr>
      <vt:lpstr>1994, Netscape released a browser</vt:lpstr>
      <vt:lpstr>In Response, the W3C was formed</vt:lpstr>
      <vt:lpstr>95 was a big year</vt:lpstr>
      <vt:lpstr>April 96, JS becomes standard</vt:lpstr>
      <vt:lpstr>July 96, MS plays by the rules</vt:lpstr>
      <vt:lpstr>July 97, HTML 3.2 is released</vt:lpstr>
      <vt:lpstr>December 97, HTML 4 released</vt:lpstr>
      <vt:lpstr>August 2006, jQuery is released: makes Javascript usable</vt:lpstr>
      <vt:lpstr>2008-Present: HTML 5?</vt:lpstr>
      <vt:lpstr>Q&amp;A</vt:lpstr>
    </vt:vector>
  </TitlesOfParts>
  <Company>Sosh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HTML</dc:title>
  <dc:creator>Felix Yuan</dc:creator>
  <cp:lastModifiedBy>Felix Yuan</cp:lastModifiedBy>
  <cp:revision>60</cp:revision>
  <dcterms:created xsi:type="dcterms:W3CDTF">2014-07-16T02:10:00Z</dcterms:created>
  <dcterms:modified xsi:type="dcterms:W3CDTF">2014-07-17T03:12:15Z</dcterms:modified>
</cp:coreProperties>
</file>